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Barlow Bold" charset="1" panose="00000800000000000000"/>
      <p:regular r:id="rId24"/>
    </p:embeddedFont>
    <p:embeddedFont>
      <p:font typeface="Montserrat" charset="1" panose="000005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notesMasters/notesMaster1.xml" Type="http://schemas.openxmlformats.org/officeDocument/2006/relationships/notesMaster"/><Relationship Id="rId22" Target="theme/theme2.xml" Type="http://schemas.openxmlformats.org/officeDocument/2006/relationships/theme"/><Relationship Id="rId23" Target="notesSlides/notesSlide1.xml" Type="http://schemas.openxmlformats.org/officeDocument/2006/relationships/notes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notesSlides/notesSlide2.xml" Type="http://schemas.openxmlformats.org/officeDocument/2006/relationships/notesSlide"/><Relationship Id="rId27" Target="notesSlides/notesSlide3.xml" Type="http://schemas.openxmlformats.org/officeDocument/2006/relationships/notesSlide"/><Relationship Id="rId28" Target="notesSlides/notesSlide4.xml" Type="http://schemas.openxmlformats.org/officeDocument/2006/relationships/notesSlide"/><Relationship Id="rId29" Target="notesSlides/notesSlide5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6.xml" Type="http://schemas.openxmlformats.org/officeDocument/2006/relationships/notesSlide"/><Relationship Id="rId31" Target="notesSlides/notesSlide7.xml" Type="http://schemas.openxmlformats.org/officeDocument/2006/relationships/notesSlide"/><Relationship Id="rId32" Target="notesSlides/notesSlide8.xml" Type="http://schemas.openxmlformats.org/officeDocument/2006/relationships/notesSlide"/><Relationship Id="rId33" Target="notesSlides/notesSlide9.xml" Type="http://schemas.openxmlformats.org/officeDocument/2006/relationships/notesSlide"/><Relationship Id="rId34" Target="notesSlides/notesSlide10.xml" Type="http://schemas.openxmlformats.org/officeDocument/2006/relationships/notesSlide"/><Relationship Id="rId35" Target="notesSlides/notesSlide11.xml" Type="http://schemas.openxmlformats.org/officeDocument/2006/relationships/notesSlide"/><Relationship Id="rId36" Target="notesSlides/notesSlide12.xml" Type="http://schemas.openxmlformats.org/officeDocument/2006/relationships/notesSlide"/><Relationship Id="rId37" Target="notesSlides/notesSlide13.xml" Type="http://schemas.openxmlformats.org/officeDocument/2006/relationships/notesSlide"/><Relationship Id="rId38" Target="notesSlides/notesSlide14.xml" Type="http://schemas.openxmlformats.org/officeDocument/2006/relationships/notesSlide"/><Relationship Id="rId39" Target="notesSlides/notesSlide15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https://gamma.app/?utm_source=made-with-gamma" TargetMode="External" Type="http://schemas.openxmlformats.org/officeDocument/2006/relationships/hyperlink"/><Relationship Id="rId6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.png" Type="http://schemas.openxmlformats.org/officeDocument/2006/relationships/image"/><Relationship Id="rId4" Target="../media/image24.png" Type="http://schemas.openxmlformats.org/officeDocument/2006/relationships/image"/><Relationship Id="rId5" Target="../media/image25.png" Type="http://schemas.openxmlformats.org/officeDocument/2006/relationships/image"/><Relationship Id="rId6" Target="../media/image26.png" Type="http://schemas.openxmlformats.org/officeDocument/2006/relationships/image"/><Relationship Id="rId7" Target="../media/image27.png" Type="http://schemas.openxmlformats.org/officeDocument/2006/relationships/image"/><Relationship Id="rId8" Target="../media/image2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.pn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1.png" Type="http://schemas.openxmlformats.org/officeDocument/2006/relationships/image"/><Relationship Id="rId4" Target="../media/image3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1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4.png" Type="http://schemas.openxmlformats.org/officeDocument/2006/relationships/image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11.png" Type="http://schemas.openxmlformats.org/officeDocument/2006/relationships/image"/><Relationship Id="rId6" Target="../media/image8.png" Type="http://schemas.openxmlformats.org/officeDocument/2006/relationships/image"/><Relationship Id="rId7" Target="../media/image12.png" Type="http://schemas.openxmlformats.org/officeDocument/2006/relationships/image"/><Relationship Id="rId8" Target="../media/image9.png" Type="http://schemas.openxmlformats.org/officeDocument/2006/relationships/image"/><Relationship Id="rId9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>
            <a:hlinkClick r:id="rId5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087100" y="0"/>
            <a:ext cx="7200900" cy="10287000"/>
          </a:xfrm>
          <a:custGeom>
            <a:avLst/>
            <a:gdLst/>
            <a:ahLst/>
            <a:cxnLst/>
            <a:rect r="r" b="b" t="t" l="l"/>
            <a:pathLst>
              <a:path h="10287000" w="72009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47886" y="2013794"/>
            <a:ext cx="9534228" cy="2672655"/>
            <a:chOff x="0" y="0"/>
            <a:chExt cx="12712303" cy="356354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712303" cy="3563540"/>
            </a:xfrm>
            <a:custGeom>
              <a:avLst/>
              <a:gdLst/>
              <a:ahLst/>
              <a:cxnLst/>
              <a:rect r="r" b="b" t="t" l="l"/>
              <a:pathLst>
                <a:path h="3563540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3563540"/>
                  </a:lnTo>
                  <a:lnTo>
                    <a:pt x="0" y="35635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712303" cy="360164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Sustainable E-Commerce Platform: Integrating B2C, C2B, and B2B Models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7886" y="5092601"/>
            <a:ext cx="9534228" cy="433388"/>
            <a:chOff x="0" y="0"/>
            <a:chExt cx="12712303" cy="5778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712303" cy="577850"/>
            </a:xfrm>
            <a:custGeom>
              <a:avLst/>
              <a:gdLst/>
              <a:ahLst/>
              <a:cxnLst/>
              <a:rect r="r" b="b" t="t" l="l"/>
              <a:pathLst>
                <a:path h="577850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76200"/>
              <a:ext cx="12712303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Using HTML, CSS, Flask, and MySQL for a unified, eco-friendly solution.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47886" y="5932140"/>
            <a:ext cx="3563391" cy="445294"/>
            <a:chOff x="0" y="0"/>
            <a:chExt cx="4751188" cy="59372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Presented by: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47886" y="6783586"/>
            <a:ext cx="9534228" cy="433388"/>
            <a:chOff x="0" y="0"/>
            <a:chExt cx="12712303" cy="57785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712303" cy="577850"/>
            </a:xfrm>
            <a:custGeom>
              <a:avLst/>
              <a:gdLst/>
              <a:ahLst/>
              <a:cxnLst/>
              <a:rect r="r" b="b" t="t" l="l"/>
              <a:pathLst>
                <a:path h="577850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76200"/>
              <a:ext cx="12712303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Chandru M - 110521205007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47886" y="7311629"/>
            <a:ext cx="9534228" cy="433388"/>
            <a:chOff x="0" y="0"/>
            <a:chExt cx="12712303" cy="5778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712303" cy="577850"/>
            </a:xfrm>
            <a:custGeom>
              <a:avLst/>
              <a:gdLst/>
              <a:ahLst/>
              <a:cxnLst/>
              <a:rect r="r" b="b" t="t" l="l"/>
              <a:pathLst>
                <a:path h="577850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76200"/>
              <a:ext cx="12712303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Devipriya J - 110521205008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47886" y="7839670"/>
            <a:ext cx="9534228" cy="433388"/>
            <a:chOff x="0" y="0"/>
            <a:chExt cx="12712303" cy="57785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2712303" cy="577850"/>
            </a:xfrm>
            <a:custGeom>
              <a:avLst/>
              <a:gdLst/>
              <a:ahLst/>
              <a:cxnLst/>
              <a:rect r="r" b="b" t="t" l="l"/>
              <a:pathLst>
                <a:path h="577850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76200"/>
              <a:ext cx="12712303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Lokesh D - 11052120304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82402" y="694581"/>
            <a:ext cx="6635502" cy="829419"/>
            <a:chOff x="0" y="0"/>
            <a:chExt cx="8847337" cy="11058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847337" cy="1105892"/>
            </a:xfrm>
            <a:custGeom>
              <a:avLst/>
              <a:gdLst/>
              <a:ahLst/>
              <a:cxnLst/>
              <a:rect r="r" b="b" t="t" l="l"/>
              <a:pathLst>
                <a:path h="1105892" w="8847337">
                  <a:moveTo>
                    <a:pt x="0" y="0"/>
                  </a:moveTo>
                  <a:lnTo>
                    <a:pt x="8847337" y="0"/>
                  </a:lnTo>
                  <a:lnTo>
                    <a:pt x="8847337" y="1105892"/>
                  </a:lnTo>
                  <a:lnTo>
                    <a:pt x="0" y="11058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847337" cy="114399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500"/>
                </a:lnSpc>
              </a:pPr>
              <a:r>
                <a:rPr lang="en-US" sz="5187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B2B Model Data Flow</a:t>
              </a:r>
            </a:p>
          </p:txBody>
        </p:sp>
      </p:grpSp>
      <p:sp>
        <p:nvSpPr>
          <p:cNvPr name="Freeform 8" id="8" descr="preencoded.png"/>
          <p:cNvSpPr/>
          <p:nvPr/>
        </p:nvSpPr>
        <p:spPr>
          <a:xfrm flipH="false" flipV="false" rot="0">
            <a:off x="882402" y="2028230"/>
            <a:ext cx="1260722" cy="1512838"/>
          </a:xfrm>
          <a:custGeom>
            <a:avLst/>
            <a:gdLst/>
            <a:ahLst/>
            <a:cxnLst/>
            <a:rect r="r" b="b" t="t" l="l"/>
            <a:pathLst>
              <a:path h="1512838" w="1260722">
                <a:moveTo>
                  <a:pt x="0" y="0"/>
                </a:moveTo>
                <a:lnTo>
                  <a:pt x="1260723" y="0"/>
                </a:lnTo>
                <a:lnTo>
                  <a:pt x="1260723" y="1512837"/>
                </a:lnTo>
                <a:lnTo>
                  <a:pt x="0" y="15128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90" r="0" b="-19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2521298" y="2280345"/>
            <a:ext cx="3317676" cy="414635"/>
            <a:chOff x="0" y="0"/>
            <a:chExt cx="4423568" cy="55284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423568" cy="552847"/>
            </a:xfrm>
            <a:custGeom>
              <a:avLst/>
              <a:gdLst/>
              <a:ahLst/>
              <a:cxnLst/>
              <a:rect r="r" b="b" t="t" l="l"/>
              <a:pathLst>
                <a:path h="552847" w="4423568">
                  <a:moveTo>
                    <a:pt x="0" y="0"/>
                  </a:moveTo>
                  <a:lnTo>
                    <a:pt x="4423568" y="0"/>
                  </a:lnTo>
                  <a:lnTo>
                    <a:pt x="4423568" y="552847"/>
                  </a:lnTo>
                  <a:lnTo>
                    <a:pt x="0" y="552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423568" cy="5718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562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Product Sourcing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521298" y="2846189"/>
            <a:ext cx="14884301" cy="403324"/>
            <a:chOff x="0" y="0"/>
            <a:chExt cx="19845735" cy="53776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845734" cy="537765"/>
            </a:xfrm>
            <a:custGeom>
              <a:avLst/>
              <a:gdLst/>
              <a:ahLst/>
              <a:cxnLst/>
              <a:rect r="r" b="b" t="t" l="l"/>
              <a:pathLst>
                <a:path h="537765" w="19845734">
                  <a:moveTo>
                    <a:pt x="0" y="0"/>
                  </a:moveTo>
                  <a:lnTo>
                    <a:pt x="19845734" y="0"/>
                  </a:lnTo>
                  <a:lnTo>
                    <a:pt x="19845734" y="537765"/>
                  </a:lnTo>
                  <a:lnTo>
                    <a:pt x="0" y="5377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9845735" cy="6234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5"/>
                </a:lnSpc>
              </a:pPr>
              <a:r>
                <a:rPr lang="en-US" sz="1937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Businesses browse wholesale catalogs and compare suppliers.</a:t>
              </a:r>
            </a:p>
          </p:txBody>
        </p:sp>
      </p:grpSp>
      <p:sp>
        <p:nvSpPr>
          <p:cNvPr name="Freeform 15" id="15" descr="preencoded.png"/>
          <p:cNvSpPr/>
          <p:nvPr/>
        </p:nvSpPr>
        <p:spPr>
          <a:xfrm flipH="false" flipV="false" rot="0">
            <a:off x="882402" y="3541067"/>
            <a:ext cx="1260722" cy="1512838"/>
          </a:xfrm>
          <a:custGeom>
            <a:avLst/>
            <a:gdLst/>
            <a:ahLst/>
            <a:cxnLst/>
            <a:rect r="r" b="b" t="t" l="l"/>
            <a:pathLst>
              <a:path h="1512838" w="1260722">
                <a:moveTo>
                  <a:pt x="0" y="0"/>
                </a:moveTo>
                <a:lnTo>
                  <a:pt x="1260723" y="0"/>
                </a:lnTo>
                <a:lnTo>
                  <a:pt x="1260723" y="1512838"/>
                </a:lnTo>
                <a:lnTo>
                  <a:pt x="0" y="15128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90" r="0" b="-19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2521298" y="3793182"/>
            <a:ext cx="3317676" cy="414635"/>
            <a:chOff x="0" y="0"/>
            <a:chExt cx="4423568" cy="55284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423568" cy="552847"/>
            </a:xfrm>
            <a:custGeom>
              <a:avLst/>
              <a:gdLst/>
              <a:ahLst/>
              <a:cxnLst/>
              <a:rect r="r" b="b" t="t" l="l"/>
              <a:pathLst>
                <a:path h="552847" w="4423568">
                  <a:moveTo>
                    <a:pt x="0" y="0"/>
                  </a:moveTo>
                  <a:lnTo>
                    <a:pt x="4423568" y="0"/>
                  </a:lnTo>
                  <a:lnTo>
                    <a:pt x="4423568" y="552847"/>
                  </a:lnTo>
                  <a:lnTo>
                    <a:pt x="0" y="552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4423568" cy="5718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562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Order Negotiation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521298" y="4359028"/>
            <a:ext cx="14884301" cy="403324"/>
            <a:chOff x="0" y="0"/>
            <a:chExt cx="19845735" cy="53776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9845734" cy="537765"/>
            </a:xfrm>
            <a:custGeom>
              <a:avLst/>
              <a:gdLst/>
              <a:ahLst/>
              <a:cxnLst/>
              <a:rect r="r" b="b" t="t" l="l"/>
              <a:pathLst>
                <a:path h="537765" w="19845734">
                  <a:moveTo>
                    <a:pt x="0" y="0"/>
                  </a:moveTo>
                  <a:lnTo>
                    <a:pt x="19845734" y="0"/>
                  </a:lnTo>
                  <a:lnTo>
                    <a:pt x="19845734" y="537765"/>
                  </a:lnTo>
                  <a:lnTo>
                    <a:pt x="0" y="5377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85725"/>
              <a:ext cx="19845735" cy="6234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5"/>
                </a:lnSpc>
              </a:pPr>
              <a:r>
                <a:rPr lang="en-US" sz="1937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Buyers negotiate pricing and terms with suppliers.</a:t>
              </a:r>
            </a:p>
          </p:txBody>
        </p:sp>
      </p:grpSp>
      <p:sp>
        <p:nvSpPr>
          <p:cNvPr name="Freeform 22" id="22" descr="preencoded.png"/>
          <p:cNvSpPr/>
          <p:nvPr/>
        </p:nvSpPr>
        <p:spPr>
          <a:xfrm flipH="false" flipV="false" rot="0">
            <a:off x="882402" y="5053905"/>
            <a:ext cx="1260722" cy="1512838"/>
          </a:xfrm>
          <a:custGeom>
            <a:avLst/>
            <a:gdLst/>
            <a:ahLst/>
            <a:cxnLst/>
            <a:rect r="r" b="b" t="t" l="l"/>
            <a:pathLst>
              <a:path h="1512838" w="1260722">
                <a:moveTo>
                  <a:pt x="0" y="0"/>
                </a:moveTo>
                <a:lnTo>
                  <a:pt x="1260723" y="0"/>
                </a:lnTo>
                <a:lnTo>
                  <a:pt x="1260723" y="1512837"/>
                </a:lnTo>
                <a:lnTo>
                  <a:pt x="0" y="15128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90" r="0" b="-19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2521298" y="5306020"/>
            <a:ext cx="3317676" cy="414635"/>
            <a:chOff x="0" y="0"/>
            <a:chExt cx="4423568" cy="55284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423568" cy="552847"/>
            </a:xfrm>
            <a:custGeom>
              <a:avLst/>
              <a:gdLst/>
              <a:ahLst/>
              <a:cxnLst/>
              <a:rect r="r" b="b" t="t" l="l"/>
              <a:pathLst>
                <a:path h="552847" w="4423568">
                  <a:moveTo>
                    <a:pt x="0" y="0"/>
                  </a:moveTo>
                  <a:lnTo>
                    <a:pt x="4423568" y="0"/>
                  </a:lnTo>
                  <a:lnTo>
                    <a:pt x="4423568" y="552847"/>
                  </a:lnTo>
                  <a:lnTo>
                    <a:pt x="0" y="552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"/>
              <a:ext cx="4423568" cy="5718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562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Order Placement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2521298" y="5871865"/>
            <a:ext cx="14884301" cy="403324"/>
            <a:chOff x="0" y="0"/>
            <a:chExt cx="19845735" cy="53776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9845734" cy="537765"/>
            </a:xfrm>
            <a:custGeom>
              <a:avLst/>
              <a:gdLst/>
              <a:ahLst/>
              <a:cxnLst/>
              <a:rect r="r" b="b" t="t" l="l"/>
              <a:pathLst>
                <a:path h="537765" w="19845734">
                  <a:moveTo>
                    <a:pt x="0" y="0"/>
                  </a:moveTo>
                  <a:lnTo>
                    <a:pt x="19845734" y="0"/>
                  </a:lnTo>
                  <a:lnTo>
                    <a:pt x="19845734" y="537765"/>
                  </a:lnTo>
                  <a:lnTo>
                    <a:pt x="0" y="5377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85725"/>
              <a:ext cx="19845735" cy="6234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5"/>
                </a:lnSpc>
              </a:pPr>
              <a:r>
                <a:rPr lang="en-US" sz="1937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Confirmed orders are placed through secure platform channels.</a:t>
              </a:r>
            </a:p>
          </p:txBody>
        </p:sp>
      </p:grpSp>
      <p:sp>
        <p:nvSpPr>
          <p:cNvPr name="Freeform 29" id="29" descr="preencoded.png"/>
          <p:cNvSpPr/>
          <p:nvPr/>
        </p:nvSpPr>
        <p:spPr>
          <a:xfrm flipH="false" flipV="false" rot="0">
            <a:off x="882402" y="6566744"/>
            <a:ext cx="1260722" cy="1512838"/>
          </a:xfrm>
          <a:custGeom>
            <a:avLst/>
            <a:gdLst/>
            <a:ahLst/>
            <a:cxnLst/>
            <a:rect r="r" b="b" t="t" l="l"/>
            <a:pathLst>
              <a:path h="1512838" w="1260722">
                <a:moveTo>
                  <a:pt x="0" y="0"/>
                </a:moveTo>
                <a:lnTo>
                  <a:pt x="1260723" y="0"/>
                </a:lnTo>
                <a:lnTo>
                  <a:pt x="1260723" y="1512837"/>
                </a:lnTo>
                <a:lnTo>
                  <a:pt x="0" y="15128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90" r="0" b="-190"/>
            </a:stretch>
          </a:blipFill>
        </p:spPr>
      </p:sp>
      <p:grpSp>
        <p:nvGrpSpPr>
          <p:cNvPr name="Group 30" id="30"/>
          <p:cNvGrpSpPr/>
          <p:nvPr/>
        </p:nvGrpSpPr>
        <p:grpSpPr>
          <a:xfrm rot="0">
            <a:off x="2521298" y="6818859"/>
            <a:ext cx="3317676" cy="414635"/>
            <a:chOff x="0" y="0"/>
            <a:chExt cx="4423568" cy="55284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423568" cy="552847"/>
            </a:xfrm>
            <a:custGeom>
              <a:avLst/>
              <a:gdLst/>
              <a:ahLst/>
              <a:cxnLst/>
              <a:rect r="r" b="b" t="t" l="l"/>
              <a:pathLst>
                <a:path h="552847" w="4423568">
                  <a:moveTo>
                    <a:pt x="0" y="0"/>
                  </a:moveTo>
                  <a:lnTo>
                    <a:pt x="4423568" y="0"/>
                  </a:lnTo>
                  <a:lnTo>
                    <a:pt x="4423568" y="552847"/>
                  </a:lnTo>
                  <a:lnTo>
                    <a:pt x="0" y="552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9050"/>
              <a:ext cx="4423568" cy="5718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562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Delivery &amp; Fulfillment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2521298" y="7384702"/>
            <a:ext cx="14884301" cy="403324"/>
            <a:chOff x="0" y="0"/>
            <a:chExt cx="19845735" cy="53776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9845734" cy="537765"/>
            </a:xfrm>
            <a:custGeom>
              <a:avLst/>
              <a:gdLst/>
              <a:ahLst/>
              <a:cxnLst/>
              <a:rect r="r" b="b" t="t" l="l"/>
              <a:pathLst>
                <a:path h="537765" w="19845734">
                  <a:moveTo>
                    <a:pt x="0" y="0"/>
                  </a:moveTo>
                  <a:lnTo>
                    <a:pt x="19845734" y="0"/>
                  </a:lnTo>
                  <a:lnTo>
                    <a:pt x="19845734" y="537765"/>
                  </a:lnTo>
                  <a:lnTo>
                    <a:pt x="0" y="5377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19845735" cy="6234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5"/>
                </a:lnSpc>
              </a:pPr>
              <a:r>
                <a:rPr lang="en-US" sz="1937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Suppliers ship bulk orders with tracking and confirmation.</a:t>
              </a:r>
            </a:p>
          </p:txBody>
        </p:sp>
      </p:grpSp>
      <p:sp>
        <p:nvSpPr>
          <p:cNvPr name="Freeform 36" id="36" descr="preencoded.png"/>
          <p:cNvSpPr/>
          <p:nvPr/>
        </p:nvSpPr>
        <p:spPr>
          <a:xfrm flipH="false" flipV="false" rot="0">
            <a:off x="882402" y="8079581"/>
            <a:ext cx="1260722" cy="1512838"/>
          </a:xfrm>
          <a:custGeom>
            <a:avLst/>
            <a:gdLst/>
            <a:ahLst/>
            <a:cxnLst/>
            <a:rect r="r" b="b" t="t" l="l"/>
            <a:pathLst>
              <a:path h="1512838" w="1260722">
                <a:moveTo>
                  <a:pt x="0" y="0"/>
                </a:moveTo>
                <a:lnTo>
                  <a:pt x="1260723" y="0"/>
                </a:lnTo>
                <a:lnTo>
                  <a:pt x="1260723" y="1512838"/>
                </a:lnTo>
                <a:lnTo>
                  <a:pt x="0" y="15128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90" r="0" b="-190"/>
            </a:stretch>
          </a:blipFill>
        </p:spPr>
      </p:sp>
      <p:grpSp>
        <p:nvGrpSpPr>
          <p:cNvPr name="Group 37" id="37"/>
          <p:cNvGrpSpPr/>
          <p:nvPr/>
        </p:nvGrpSpPr>
        <p:grpSpPr>
          <a:xfrm rot="0">
            <a:off x="2521298" y="8331696"/>
            <a:ext cx="3317676" cy="414635"/>
            <a:chOff x="0" y="0"/>
            <a:chExt cx="4423568" cy="552847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4423568" cy="552847"/>
            </a:xfrm>
            <a:custGeom>
              <a:avLst/>
              <a:gdLst/>
              <a:ahLst/>
              <a:cxnLst/>
              <a:rect r="r" b="b" t="t" l="l"/>
              <a:pathLst>
                <a:path h="552847" w="4423568">
                  <a:moveTo>
                    <a:pt x="0" y="0"/>
                  </a:moveTo>
                  <a:lnTo>
                    <a:pt x="4423568" y="0"/>
                  </a:lnTo>
                  <a:lnTo>
                    <a:pt x="4423568" y="552847"/>
                  </a:lnTo>
                  <a:lnTo>
                    <a:pt x="0" y="552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19050"/>
              <a:ext cx="4423568" cy="5718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562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Feedback Loop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2521298" y="8897541"/>
            <a:ext cx="14884301" cy="403324"/>
            <a:chOff x="0" y="0"/>
            <a:chExt cx="19845735" cy="537765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9845734" cy="537765"/>
            </a:xfrm>
            <a:custGeom>
              <a:avLst/>
              <a:gdLst/>
              <a:ahLst/>
              <a:cxnLst/>
              <a:rect r="r" b="b" t="t" l="l"/>
              <a:pathLst>
                <a:path h="537765" w="19845734">
                  <a:moveTo>
                    <a:pt x="0" y="0"/>
                  </a:moveTo>
                  <a:lnTo>
                    <a:pt x="19845734" y="0"/>
                  </a:lnTo>
                  <a:lnTo>
                    <a:pt x="19845734" y="537765"/>
                  </a:lnTo>
                  <a:lnTo>
                    <a:pt x="0" y="5377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85725"/>
              <a:ext cx="19845735" cy="6234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5"/>
                </a:lnSpc>
              </a:pPr>
              <a:r>
                <a:rPr lang="en-US" sz="1937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Businesses provide feedback for continual relationship improvement.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47886" y="2370684"/>
            <a:ext cx="12622114" cy="890885"/>
            <a:chOff x="0" y="0"/>
            <a:chExt cx="16829485" cy="11878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829484" cy="1187847"/>
            </a:xfrm>
            <a:custGeom>
              <a:avLst/>
              <a:gdLst/>
              <a:ahLst/>
              <a:cxnLst/>
              <a:rect r="r" b="b" t="t" l="l"/>
              <a:pathLst>
                <a:path h="1187847" w="16829484">
                  <a:moveTo>
                    <a:pt x="0" y="0"/>
                  </a:moveTo>
                  <a:lnTo>
                    <a:pt x="16829484" y="0"/>
                  </a:lnTo>
                  <a:lnTo>
                    <a:pt x="16829484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6829485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Integration of B2C, C2B, and B2B Models</a:t>
              </a:r>
            </a:p>
          </p:txBody>
        </p:sp>
      </p:grpSp>
      <p:sp>
        <p:nvSpPr>
          <p:cNvPr name="Freeform 8" id="8" descr="preencoded.png"/>
          <p:cNvSpPr/>
          <p:nvPr/>
        </p:nvSpPr>
        <p:spPr>
          <a:xfrm flipH="false" flipV="false" rot="0">
            <a:off x="947886" y="3803154"/>
            <a:ext cx="4097982" cy="1083171"/>
          </a:xfrm>
          <a:custGeom>
            <a:avLst/>
            <a:gdLst/>
            <a:ahLst/>
            <a:cxnLst/>
            <a:rect r="r" b="b" t="t" l="l"/>
            <a:pathLst>
              <a:path h="1083171" w="4097982">
                <a:moveTo>
                  <a:pt x="0" y="0"/>
                </a:moveTo>
                <a:lnTo>
                  <a:pt x="4097983" y="0"/>
                </a:lnTo>
                <a:lnTo>
                  <a:pt x="4097983" y="1083171"/>
                </a:lnTo>
                <a:lnTo>
                  <a:pt x="0" y="10831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50" r="0" b="-15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218605" y="5292477"/>
            <a:ext cx="3556546" cy="445294"/>
            <a:chOff x="0" y="0"/>
            <a:chExt cx="4742062" cy="59372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42062" cy="593725"/>
            </a:xfrm>
            <a:custGeom>
              <a:avLst/>
              <a:gdLst/>
              <a:ahLst/>
              <a:cxnLst/>
              <a:rect r="r" b="b" t="t" l="l"/>
              <a:pathLst>
                <a:path h="593725" w="4742062">
                  <a:moveTo>
                    <a:pt x="0" y="0"/>
                  </a:moveTo>
                  <a:lnTo>
                    <a:pt x="4742062" y="0"/>
                  </a:lnTo>
                  <a:lnTo>
                    <a:pt x="4742062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4742062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B2C: Retail Sales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18605" y="5900142"/>
            <a:ext cx="3556546" cy="1300162"/>
            <a:chOff x="0" y="0"/>
            <a:chExt cx="4742062" cy="1733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42062" cy="1733550"/>
            </a:xfrm>
            <a:custGeom>
              <a:avLst/>
              <a:gdLst/>
              <a:ahLst/>
              <a:cxnLst/>
              <a:rect r="r" b="b" t="t" l="l"/>
              <a:pathLst>
                <a:path h="1733550" w="4742062">
                  <a:moveTo>
                    <a:pt x="0" y="0"/>
                  </a:moveTo>
                  <a:lnTo>
                    <a:pt x="4742062" y="0"/>
                  </a:lnTo>
                  <a:lnTo>
                    <a:pt x="4742062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76200"/>
              <a:ext cx="4742062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Consumers browse and purchase products through online catalogs.</a:t>
              </a:r>
            </a:p>
          </p:txBody>
        </p:sp>
      </p:grpSp>
      <p:sp>
        <p:nvSpPr>
          <p:cNvPr name="Freeform 15" id="15" descr="preencoded.png"/>
          <p:cNvSpPr/>
          <p:nvPr/>
        </p:nvSpPr>
        <p:spPr>
          <a:xfrm flipH="false" flipV="false" rot="0">
            <a:off x="5045869" y="3803154"/>
            <a:ext cx="4098131" cy="1083171"/>
          </a:xfrm>
          <a:custGeom>
            <a:avLst/>
            <a:gdLst/>
            <a:ahLst/>
            <a:cxnLst/>
            <a:rect r="r" b="b" t="t" l="l"/>
            <a:pathLst>
              <a:path h="1083171" w="4098131">
                <a:moveTo>
                  <a:pt x="0" y="0"/>
                </a:moveTo>
                <a:lnTo>
                  <a:pt x="4098131" y="0"/>
                </a:lnTo>
                <a:lnTo>
                  <a:pt x="4098131" y="1083171"/>
                </a:lnTo>
                <a:lnTo>
                  <a:pt x="0" y="10831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52" r="0" b="-152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5316588" y="5292477"/>
            <a:ext cx="3556695" cy="445294"/>
            <a:chOff x="0" y="0"/>
            <a:chExt cx="4742260" cy="59372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742260" cy="593725"/>
            </a:xfrm>
            <a:custGeom>
              <a:avLst/>
              <a:gdLst/>
              <a:ahLst/>
              <a:cxnLst/>
              <a:rect r="r" b="b" t="t" l="l"/>
              <a:pathLst>
                <a:path h="593725" w="4742260">
                  <a:moveTo>
                    <a:pt x="0" y="0"/>
                  </a:moveTo>
                  <a:lnTo>
                    <a:pt x="4742260" y="0"/>
                  </a:lnTo>
                  <a:lnTo>
                    <a:pt x="4742260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4742260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C2B: Consumer Offers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316588" y="5900142"/>
            <a:ext cx="3556695" cy="1300162"/>
            <a:chOff x="0" y="0"/>
            <a:chExt cx="4742260" cy="17335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742260" cy="1733550"/>
            </a:xfrm>
            <a:custGeom>
              <a:avLst/>
              <a:gdLst/>
              <a:ahLst/>
              <a:cxnLst/>
              <a:rect r="r" b="b" t="t" l="l"/>
              <a:pathLst>
                <a:path h="1733550" w="4742260">
                  <a:moveTo>
                    <a:pt x="0" y="0"/>
                  </a:moveTo>
                  <a:lnTo>
                    <a:pt x="4742260" y="0"/>
                  </a:lnTo>
                  <a:lnTo>
                    <a:pt x="4742260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76200"/>
              <a:ext cx="4742260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Consumers propose products or services to businesses directly.</a:t>
              </a:r>
            </a:p>
          </p:txBody>
        </p:sp>
      </p:grpSp>
      <p:sp>
        <p:nvSpPr>
          <p:cNvPr name="Freeform 22" id="22" descr="preencoded.png"/>
          <p:cNvSpPr/>
          <p:nvPr/>
        </p:nvSpPr>
        <p:spPr>
          <a:xfrm flipH="false" flipV="false" rot="0">
            <a:off x="9144000" y="3803154"/>
            <a:ext cx="4097983" cy="1083171"/>
          </a:xfrm>
          <a:custGeom>
            <a:avLst/>
            <a:gdLst/>
            <a:ahLst/>
            <a:cxnLst/>
            <a:rect r="r" b="b" t="t" l="l"/>
            <a:pathLst>
              <a:path h="1083171" w="4097983">
                <a:moveTo>
                  <a:pt x="0" y="0"/>
                </a:moveTo>
                <a:lnTo>
                  <a:pt x="4097982" y="0"/>
                </a:lnTo>
                <a:lnTo>
                  <a:pt x="4097982" y="1083171"/>
                </a:lnTo>
                <a:lnTo>
                  <a:pt x="0" y="10831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50" r="0" b="-15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9414719" y="5292477"/>
            <a:ext cx="3556546" cy="890588"/>
            <a:chOff x="0" y="0"/>
            <a:chExt cx="4742062" cy="118745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742062" cy="1187450"/>
            </a:xfrm>
            <a:custGeom>
              <a:avLst/>
              <a:gdLst/>
              <a:ahLst/>
              <a:cxnLst/>
              <a:rect r="r" b="b" t="t" l="l"/>
              <a:pathLst>
                <a:path h="1187450" w="4742062">
                  <a:moveTo>
                    <a:pt x="0" y="0"/>
                  </a:moveTo>
                  <a:lnTo>
                    <a:pt x="4742062" y="0"/>
                  </a:lnTo>
                  <a:lnTo>
                    <a:pt x="4742062" y="1187450"/>
                  </a:lnTo>
                  <a:lnTo>
                    <a:pt x="0" y="11874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4742062" cy="1216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B2B: Wholesale Transactions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414719" y="6345436"/>
            <a:ext cx="3556546" cy="1300162"/>
            <a:chOff x="0" y="0"/>
            <a:chExt cx="4742062" cy="173355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742062" cy="1733550"/>
            </a:xfrm>
            <a:custGeom>
              <a:avLst/>
              <a:gdLst/>
              <a:ahLst/>
              <a:cxnLst/>
              <a:rect r="r" b="b" t="t" l="l"/>
              <a:pathLst>
                <a:path h="1733550" w="4742062">
                  <a:moveTo>
                    <a:pt x="0" y="0"/>
                  </a:moveTo>
                  <a:lnTo>
                    <a:pt x="4742062" y="0"/>
                  </a:lnTo>
                  <a:lnTo>
                    <a:pt x="4742062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76200"/>
              <a:ext cx="4742062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Businesses source and negotiate bulk orders with suppliers.</a:t>
              </a:r>
            </a:p>
          </p:txBody>
        </p:sp>
      </p:grpSp>
      <p:sp>
        <p:nvSpPr>
          <p:cNvPr name="Freeform 29" id="29" descr="preencoded.png"/>
          <p:cNvSpPr/>
          <p:nvPr/>
        </p:nvSpPr>
        <p:spPr>
          <a:xfrm flipH="false" flipV="false" rot="0">
            <a:off x="13241982" y="3803154"/>
            <a:ext cx="4098131" cy="1083171"/>
          </a:xfrm>
          <a:custGeom>
            <a:avLst/>
            <a:gdLst/>
            <a:ahLst/>
            <a:cxnLst/>
            <a:rect r="r" b="b" t="t" l="l"/>
            <a:pathLst>
              <a:path h="1083171" w="4098131">
                <a:moveTo>
                  <a:pt x="0" y="0"/>
                </a:moveTo>
                <a:lnTo>
                  <a:pt x="4098132" y="0"/>
                </a:lnTo>
                <a:lnTo>
                  <a:pt x="4098132" y="1083171"/>
                </a:lnTo>
                <a:lnTo>
                  <a:pt x="0" y="10831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52" r="0" b="-152"/>
            </a:stretch>
          </a:blipFill>
        </p:spPr>
      </p:sp>
      <p:grpSp>
        <p:nvGrpSpPr>
          <p:cNvPr name="Group 30" id="30"/>
          <p:cNvGrpSpPr/>
          <p:nvPr/>
        </p:nvGrpSpPr>
        <p:grpSpPr>
          <a:xfrm rot="0">
            <a:off x="13512701" y="5292477"/>
            <a:ext cx="3556695" cy="445294"/>
            <a:chOff x="0" y="0"/>
            <a:chExt cx="4742260" cy="59372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742260" cy="593725"/>
            </a:xfrm>
            <a:custGeom>
              <a:avLst/>
              <a:gdLst/>
              <a:ahLst/>
              <a:cxnLst/>
              <a:rect r="r" b="b" t="t" l="l"/>
              <a:pathLst>
                <a:path h="593725" w="4742260">
                  <a:moveTo>
                    <a:pt x="0" y="0"/>
                  </a:moveTo>
                  <a:lnTo>
                    <a:pt x="4742260" y="0"/>
                  </a:lnTo>
                  <a:lnTo>
                    <a:pt x="4742260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4742260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Seamless Integration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3512701" y="5900142"/>
            <a:ext cx="3556695" cy="1300162"/>
            <a:chOff x="0" y="0"/>
            <a:chExt cx="4742260" cy="173355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4742260" cy="1733550"/>
            </a:xfrm>
            <a:custGeom>
              <a:avLst/>
              <a:gdLst/>
              <a:ahLst/>
              <a:cxnLst/>
              <a:rect r="r" b="b" t="t" l="l"/>
              <a:pathLst>
                <a:path h="1733550" w="4742260">
                  <a:moveTo>
                    <a:pt x="0" y="0"/>
                  </a:moveTo>
                  <a:lnTo>
                    <a:pt x="4742260" y="0"/>
                  </a:lnTo>
                  <a:lnTo>
                    <a:pt x="4742260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76200"/>
              <a:ext cx="4742260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All models share data and feedback to optimize the platform ecosystem.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47886" y="1159371"/>
            <a:ext cx="14052351" cy="890885"/>
            <a:chOff x="0" y="0"/>
            <a:chExt cx="18736468" cy="11878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736469" cy="1187847"/>
            </a:xfrm>
            <a:custGeom>
              <a:avLst/>
              <a:gdLst/>
              <a:ahLst/>
              <a:cxnLst/>
              <a:rect r="r" b="b" t="t" l="l"/>
              <a:pathLst>
                <a:path h="1187847" w="18736469">
                  <a:moveTo>
                    <a:pt x="0" y="0"/>
                  </a:moveTo>
                  <a:lnTo>
                    <a:pt x="18736469" y="0"/>
                  </a:lnTo>
                  <a:lnTo>
                    <a:pt x="18736469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8736468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Data Flow Cycle in the E-Commerce Platform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305794" y="3387030"/>
            <a:ext cx="3563391" cy="445294"/>
            <a:chOff x="0" y="0"/>
            <a:chExt cx="4751188" cy="59372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User Interaction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7886" y="3994696"/>
            <a:ext cx="4921300" cy="866775"/>
            <a:chOff x="0" y="0"/>
            <a:chExt cx="6561733" cy="11557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561734" cy="1155700"/>
            </a:xfrm>
            <a:custGeom>
              <a:avLst/>
              <a:gdLst/>
              <a:ahLst/>
              <a:cxnLst/>
              <a:rect r="r" b="b" t="t" l="l"/>
              <a:pathLst>
                <a:path h="1155700" w="6561734">
                  <a:moveTo>
                    <a:pt x="0" y="0"/>
                  </a:moveTo>
                  <a:lnTo>
                    <a:pt x="6561734" y="0"/>
                  </a:lnTo>
                  <a:lnTo>
                    <a:pt x="6561734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6561733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Consumers and businesses input data through the platform frontend.</a:t>
              </a:r>
            </a:p>
          </p:txBody>
        </p:sp>
      </p:grpSp>
      <p:sp>
        <p:nvSpPr>
          <p:cNvPr name="Freeform 14" id="1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7543875" y="4164434"/>
            <a:ext cx="405110" cy="506463"/>
            <a:chOff x="0" y="0"/>
            <a:chExt cx="540147" cy="67528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40147" cy="675283"/>
            </a:xfrm>
            <a:custGeom>
              <a:avLst/>
              <a:gdLst/>
              <a:ahLst/>
              <a:cxnLst/>
              <a:rect r="r" b="b" t="t" l="l"/>
              <a:pathLst>
                <a:path h="675283" w="540147">
                  <a:moveTo>
                    <a:pt x="0" y="0"/>
                  </a:moveTo>
                  <a:lnTo>
                    <a:pt x="540147" y="0"/>
                  </a:lnTo>
                  <a:lnTo>
                    <a:pt x="540147" y="675283"/>
                  </a:lnTo>
                  <a:lnTo>
                    <a:pt x="0" y="6752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23825"/>
              <a:ext cx="540147" cy="7991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31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1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418665" y="2591841"/>
            <a:ext cx="3563391" cy="445294"/>
            <a:chOff x="0" y="0"/>
            <a:chExt cx="4751188" cy="59372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Data Processing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418665" y="3199507"/>
            <a:ext cx="4921449" cy="1300162"/>
            <a:chOff x="0" y="0"/>
            <a:chExt cx="6561932" cy="1733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561932" cy="1733550"/>
            </a:xfrm>
            <a:custGeom>
              <a:avLst/>
              <a:gdLst/>
              <a:ahLst/>
              <a:cxnLst/>
              <a:rect r="r" b="b" t="t" l="l"/>
              <a:pathLst>
                <a:path h="1733550" w="6561932">
                  <a:moveTo>
                    <a:pt x="0" y="0"/>
                  </a:moveTo>
                  <a:lnTo>
                    <a:pt x="6561932" y="0"/>
                  </a:lnTo>
                  <a:lnTo>
                    <a:pt x="6561932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76200"/>
              <a:ext cx="6561932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Flask backend processes requests and manages business logic securely.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9880774" y="3831804"/>
            <a:ext cx="405110" cy="506463"/>
            <a:chOff x="0" y="0"/>
            <a:chExt cx="540147" cy="67528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40147" cy="675283"/>
            </a:xfrm>
            <a:custGeom>
              <a:avLst/>
              <a:gdLst/>
              <a:ahLst/>
              <a:cxnLst/>
              <a:rect r="r" b="b" t="t" l="l"/>
              <a:pathLst>
                <a:path h="675283" w="540147">
                  <a:moveTo>
                    <a:pt x="0" y="0"/>
                  </a:moveTo>
                  <a:lnTo>
                    <a:pt x="540147" y="0"/>
                  </a:lnTo>
                  <a:lnTo>
                    <a:pt x="540147" y="675283"/>
                  </a:lnTo>
                  <a:lnTo>
                    <a:pt x="0" y="6752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23825"/>
              <a:ext cx="540147" cy="7991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31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2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2554099" y="4905821"/>
            <a:ext cx="3601194" cy="445294"/>
            <a:chOff x="0" y="0"/>
            <a:chExt cx="4801592" cy="59372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801592" cy="593725"/>
            </a:xfrm>
            <a:custGeom>
              <a:avLst/>
              <a:gdLst/>
              <a:ahLst/>
              <a:cxnLst/>
              <a:rect r="r" b="b" t="t" l="l"/>
              <a:pathLst>
                <a:path h="593725" w="4801592">
                  <a:moveTo>
                    <a:pt x="0" y="0"/>
                  </a:moveTo>
                  <a:lnTo>
                    <a:pt x="4801592" y="0"/>
                  </a:lnTo>
                  <a:lnTo>
                    <a:pt x="4801592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28575"/>
              <a:ext cx="4801592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Database Management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2554099" y="5513486"/>
            <a:ext cx="4786015" cy="1300162"/>
            <a:chOff x="0" y="0"/>
            <a:chExt cx="6381353" cy="173355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381354" cy="1733550"/>
            </a:xfrm>
            <a:custGeom>
              <a:avLst/>
              <a:gdLst/>
              <a:ahLst/>
              <a:cxnLst/>
              <a:rect r="r" b="b" t="t" l="l"/>
              <a:pathLst>
                <a:path h="1733550" w="6381354">
                  <a:moveTo>
                    <a:pt x="0" y="0"/>
                  </a:moveTo>
                  <a:lnTo>
                    <a:pt x="6381354" y="0"/>
                  </a:lnTo>
                  <a:lnTo>
                    <a:pt x="6381354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76200"/>
              <a:ext cx="6381353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MySQL stores, updates, and retrieves transaction and product information.</a:t>
              </a:r>
            </a:p>
          </p:txBody>
        </p:sp>
      </p:grpSp>
      <p:sp>
        <p:nvSpPr>
          <p:cNvPr name="Freeform 34" id="3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35" id="35"/>
          <p:cNvGrpSpPr/>
          <p:nvPr/>
        </p:nvGrpSpPr>
        <p:grpSpPr>
          <a:xfrm rot="0">
            <a:off x="10919296" y="5951711"/>
            <a:ext cx="405110" cy="506462"/>
            <a:chOff x="0" y="0"/>
            <a:chExt cx="540147" cy="67528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540147" cy="675283"/>
            </a:xfrm>
            <a:custGeom>
              <a:avLst/>
              <a:gdLst/>
              <a:ahLst/>
              <a:cxnLst/>
              <a:rect r="r" b="b" t="t" l="l"/>
              <a:pathLst>
                <a:path h="675283" w="540147">
                  <a:moveTo>
                    <a:pt x="0" y="0"/>
                  </a:moveTo>
                  <a:lnTo>
                    <a:pt x="540147" y="0"/>
                  </a:lnTo>
                  <a:lnTo>
                    <a:pt x="540147" y="675283"/>
                  </a:lnTo>
                  <a:lnTo>
                    <a:pt x="0" y="6752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123825"/>
              <a:ext cx="540147" cy="7991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31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3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2418665" y="7219801"/>
            <a:ext cx="3563391" cy="445294"/>
            <a:chOff x="0" y="0"/>
            <a:chExt cx="4751188" cy="59372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Response Delivery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2418665" y="7827466"/>
            <a:ext cx="4921449" cy="1300162"/>
            <a:chOff x="0" y="0"/>
            <a:chExt cx="6561932" cy="173355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6561932" cy="1733550"/>
            </a:xfrm>
            <a:custGeom>
              <a:avLst/>
              <a:gdLst/>
              <a:ahLst/>
              <a:cxnLst/>
              <a:rect r="r" b="b" t="t" l="l"/>
              <a:pathLst>
                <a:path h="1733550" w="6561932">
                  <a:moveTo>
                    <a:pt x="0" y="0"/>
                  </a:moveTo>
                  <a:lnTo>
                    <a:pt x="6561932" y="0"/>
                  </a:lnTo>
                  <a:lnTo>
                    <a:pt x="6561932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76200"/>
              <a:ext cx="6561932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Processed data is sent back to users as dynamic and responsive web pages.</a:t>
              </a:r>
            </a:p>
          </p:txBody>
        </p:sp>
      </p:grpSp>
      <p:sp>
        <p:nvSpPr>
          <p:cNvPr name="Freeform 44" id="4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45" id="45"/>
          <p:cNvGrpSpPr/>
          <p:nvPr/>
        </p:nvGrpSpPr>
        <p:grpSpPr>
          <a:xfrm rot="0">
            <a:off x="9224144" y="7594476"/>
            <a:ext cx="405110" cy="506462"/>
            <a:chOff x="0" y="0"/>
            <a:chExt cx="540147" cy="675283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540147" cy="675283"/>
            </a:xfrm>
            <a:custGeom>
              <a:avLst/>
              <a:gdLst/>
              <a:ahLst/>
              <a:cxnLst/>
              <a:rect r="r" b="b" t="t" l="l"/>
              <a:pathLst>
                <a:path h="675283" w="540147">
                  <a:moveTo>
                    <a:pt x="0" y="0"/>
                  </a:moveTo>
                  <a:lnTo>
                    <a:pt x="540147" y="0"/>
                  </a:lnTo>
                  <a:lnTo>
                    <a:pt x="540147" y="675283"/>
                  </a:lnTo>
                  <a:lnTo>
                    <a:pt x="0" y="6752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123825"/>
              <a:ext cx="540147" cy="7991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31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4</a:t>
              </a: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1928812" y="6641306"/>
            <a:ext cx="3940374" cy="445294"/>
            <a:chOff x="0" y="0"/>
            <a:chExt cx="5253832" cy="593725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5253832" cy="593725"/>
            </a:xfrm>
            <a:custGeom>
              <a:avLst/>
              <a:gdLst/>
              <a:ahLst/>
              <a:cxnLst/>
              <a:rect r="r" b="b" t="t" l="l"/>
              <a:pathLst>
                <a:path h="593725" w="5253832">
                  <a:moveTo>
                    <a:pt x="0" y="0"/>
                  </a:moveTo>
                  <a:lnTo>
                    <a:pt x="5253832" y="0"/>
                  </a:lnTo>
                  <a:lnTo>
                    <a:pt x="5253832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28575"/>
              <a:ext cx="5253832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Feedback &amp; Optimization</a:t>
              </a: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947886" y="7248971"/>
            <a:ext cx="4921300" cy="1300162"/>
            <a:chOff x="0" y="0"/>
            <a:chExt cx="6561733" cy="173355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6561734" cy="1733550"/>
            </a:xfrm>
            <a:custGeom>
              <a:avLst/>
              <a:gdLst/>
              <a:ahLst/>
              <a:cxnLst/>
              <a:rect r="r" b="b" t="t" l="l"/>
              <a:pathLst>
                <a:path h="1733550" w="6561734">
                  <a:moveTo>
                    <a:pt x="0" y="0"/>
                  </a:moveTo>
                  <a:lnTo>
                    <a:pt x="6561734" y="0"/>
                  </a:lnTo>
                  <a:lnTo>
                    <a:pt x="6561734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76200"/>
              <a:ext cx="6561733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User feedback informs continuous platform improvements and sustainability efforts.</a:t>
              </a:r>
            </a:p>
          </p:txBody>
        </p:sp>
      </p:grpSp>
      <p:sp>
        <p:nvSpPr>
          <p:cNvPr name="Freeform 54" id="5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55" id="55"/>
          <p:cNvGrpSpPr/>
          <p:nvPr/>
        </p:nvGrpSpPr>
        <p:grpSpPr>
          <a:xfrm rot="0">
            <a:off x="7138020" y="6489874"/>
            <a:ext cx="405110" cy="506462"/>
            <a:chOff x="0" y="0"/>
            <a:chExt cx="540147" cy="675283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540147" cy="675283"/>
            </a:xfrm>
            <a:custGeom>
              <a:avLst/>
              <a:gdLst/>
              <a:ahLst/>
              <a:cxnLst/>
              <a:rect r="r" b="b" t="t" l="l"/>
              <a:pathLst>
                <a:path h="675283" w="540147">
                  <a:moveTo>
                    <a:pt x="0" y="0"/>
                  </a:moveTo>
                  <a:lnTo>
                    <a:pt x="540147" y="0"/>
                  </a:lnTo>
                  <a:lnTo>
                    <a:pt x="540147" y="675283"/>
                  </a:lnTo>
                  <a:lnTo>
                    <a:pt x="0" y="6752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123825"/>
              <a:ext cx="540147" cy="7991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31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5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554462"/>
          </a:xfrm>
          <a:custGeom>
            <a:avLst/>
            <a:gdLst/>
            <a:ahLst/>
            <a:cxnLst/>
            <a:rect r="r" b="b" t="t" l="l"/>
            <a:pathLst>
              <a:path h="3554462" w="18288000">
                <a:moveTo>
                  <a:pt x="0" y="0"/>
                </a:moveTo>
                <a:lnTo>
                  <a:pt x="18288000" y="0"/>
                </a:lnTo>
                <a:lnTo>
                  <a:pt x="18288000" y="3554462"/>
                </a:lnTo>
                <a:lnTo>
                  <a:pt x="0" y="3554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" t="0" r="-23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47886" y="4349354"/>
            <a:ext cx="7126932" cy="890885"/>
            <a:chOff x="0" y="0"/>
            <a:chExt cx="9502577" cy="11878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502577" cy="1187847"/>
            </a:xfrm>
            <a:custGeom>
              <a:avLst/>
              <a:gdLst/>
              <a:ahLst/>
              <a:cxnLst/>
              <a:rect r="r" b="b" t="t" l="l"/>
              <a:pathLst>
                <a:path h="1187847" w="9502577">
                  <a:moveTo>
                    <a:pt x="0" y="0"/>
                  </a:moveTo>
                  <a:lnTo>
                    <a:pt x="9502577" y="0"/>
                  </a:lnTo>
                  <a:lnTo>
                    <a:pt x="9502577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502577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Key Features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3124" y="5641627"/>
            <a:ext cx="618828" cy="618827"/>
            <a:chOff x="0" y="0"/>
            <a:chExt cx="825103" cy="8251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406146"/>
                  </a:moveTo>
                  <a:cubicBezTo>
                    <a:pt x="0" y="181864"/>
                    <a:pt x="181864" y="0"/>
                    <a:pt x="406146" y="0"/>
                  </a:cubicBezTo>
                  <a:cubicBezTo>
                    <a:pt x="630428" y="0"/>
                    <a:pt x="812419" y="181864"/>
                    <a:pt x="812419" y="406146"/>
                  </a:cubicBezTo>
                  <a:cubicBezTo>
                    <a:pt x="812419" y="630428"/>
                    <a:pt x="630555" y="812419"/>
                    <a:pt x="406146" y="812419"/>
                  </a:cubicBezTo>
                  <a:cubicBezTo>
                    <a:pt x="181737" y="812419"/>
                    <a:pt x="0" y="630555"/>
                    <a:pt x="0" y="40614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412496"/>
                  </a:moveTo>
                  <a:cubicBezTo>
                    <a:pt x="0" y="184658"/>
                    <a:pt x="184658" y="0"/>
                    <a:pt x="412496" y="0"/>
                  </a:cubicBezTo>
                  <a:cubicBezTo>
                    <a:pt x="413639" y="0"/>
                    <a:pt x="414909" y="381"/>
                    <a:pt x="415925" y="1016"/>
                  </a:cubicBezTo>
                  <a:lnTo>
                    <a:pt x="412496" y="6350"/>
                  </a:lnTo>
                  <a:lnTo>
                    <a:pt x="412496" y="0"/>
                  </a:lnTo>
                  <a:lnTo>
                    <a:pt x="412496" y="6350"/>
                  </a:lnTo>
                  <a:lnTo>
                    <a:pt x="412496" y="0"/>
                  </a:lnTo>
                  <a:cubicBezTo>
                    <a:pt x="640334" y="0"/>
                    <a:pt x="825119" y="184658"/>
                    <a:pt x="825119" y="412496"/>
                  </a:cubicBezTo>
                  <a:cubicBezTo>
                    <a:pt x="825119" y="414909"/>
                    <a:pt x="823722" y="417068"/>
                    <a:pt x="821563" y="418211"/>
                  </a:cubicBezTo>
                  <a:lnTo>
                    <a:pt x="818769" y="412496"/>
                  </a:lnTo>
                  <a:lnTo>
                    <a:pt x="825119" y="412496"/>
                  </a:lnTo>
                  <a:cubicBezTo>
                    <a:pt x="825119" y="640334"/>
                    <a:pt x="640461" y="824992"/>
                    <a:pt x="412623" y="824992"/>
                  </a:cubicBezTo>
                  <a:lnTo>
                    <a:pt x="412623" y="818642"/>
                  </a:lnTo>
                  <a:lnTo>
                    <a:pt x="412623" y="812292"/>
                  </a:lnTo>
                  <a:lnTo>
                    <a:pt x="412623" y="818642"/>
                  </a:lnTo>
                  <a:lnTo>
                    <a:pt x="412623" y="824992"/>
                  </a:lnTo>
                  <a:cubicBezTo>
                    <a:pt x="184658" y="825119"/>
                    <a:pt x="0" y="640334"/>
                    <a:pt x="0" y="412496"/>
                  </a:cubicBezTo>
                  <a:lnTo>
                    <a:pt x="6350" y="412496"/>
                  </a:lnTo>
                  <a:lnTo>
                    <a:pt x="0" y="412496"/>
                  </a:lnTo>
                  <a:moveTo>
                    <a:pt x="12700" y="412496"/>
                  </a:moveTo>
                  <a:lnTo>
                    <a:pt x="6350" y="412496"/>
                  </a:lnTo>
                  <a:lnTo>
                    <a:pt x="12700" y="412496"/>
                  </a:lnTo>
                  <a:cubicBezTo>
                    <a:pt x="12700" y="633349"/>
                    <a:pt x="191770" y="812419"/>
                    <a:pt x="412496" y="812419"/>
                  </a:cubicBezTo>
                  <a:cubicBezTo>
                    <a:pt x="416052" y="812419"/>
                    <a:pt x="418846" y="815213"/>
                    <a:pt x="418846" y="818769"/>
                  </a:cubicBezTo>
                  <a:cubicBezTo>
                    <a:pt x="418846" y="822325"/>
                    <a:pt x="416052" y="825119"/>
                    <a:pt x="412496" y="825119"/>
                  </a:cubicBezTo>
                  <a:cubicBezTo>
                    <a:pt x="408940" y="825119"/>
                    <a:pt x="406146" y="822325"/>
                    <a:pt x="406146" y="818769"/>
                  </a:cubicBezTo>
                  <a:cubicBezTo>
                    <a:pt x="406146" y="815213"/>
                    <a:pt x="408940" y="812419"/>
                    <a:pt x="412496" y="812419"/>
                  </a:cubicBezTo>
                  <a:cubicBezTo>
                    <a:pt x="633349" y="812419"/>
                    <a:pt x="812292" y="633349"/>
                    <a:pt x="812292" y="412623"/>
                  </a:cubicBezTo>
                  <a:cubicBezTo>
                    <a:pt x="812292" y="410210"/>
                    <a:pt x="813689" y="408051"/>
                    <a:pt x="815848" y="406908"/>
                  </a:cubicBezTo>
                  <a:lnTo>
                    <a:pt x="818642" y="412623"/>
                  </a:lnTo>
                  <a:lnTo>
                    <a:pt x="812292" y="412623"/>
                  </a:lnTo>
                  <a:cubicBezTo>
                    <a:pt x="812419" y="191770"/>
                    <a:pt x="633349" y="12700"/>
                    <a:pt x="412496" y="12700"/>
                  </a:cubicBezTo>
                  <a:cubicBezTo>
                    <a:pt x="411353" y="12700"/>
                    <a:pt x="410083" y="12319"/>
                    <a:pt x="409067" y="11684"/>
                  </a:cubicBezTo>
                  <a:lnTo>
                    <a:pt x="412496" y="6350"/>
                  </a:lnTo>
                  <a:lnTo>
                    <a:pt x="412496" y="12700"/>
                  </a:lnTo>
                  <a:cubicBezTo>
                    <a:pt x="191770" y="12700"/>
                    <a:pt x="12700" y="191770"/>
                    <a:pt x="12700" y="412496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827907" y="5739408"/>
            <a:ext cx="3563391" cy="445294"/>
            <a:chOff x="0" y="0"/>
            <a:chExt cx="4751188" cy="59372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Sustainability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827907" y="6347072"/>
            <a:ext cx="7146875" cy="433388"/>
            <a:chOff x="0" y="0"/>
            <a:chExt cx="9529167" cy="5778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529166" cy="577850"/>
            </a:xfrm>
            <a:custGeom>
              <a:avLst/>
              <a:gdLst/>
              <a:ahLst/>
              <a:cxnLst/>
              <a:rect r="r" b="b" t="t" l="l"/>
              <a:pathLst>
                <a:path h="577850" w="9529166">
                  <a:moveTo>
                    <a:pt x="0" y="0"/>
                  </a:moveTo>
                  <a:lnTo>
                    <a:pt x="9529166" y="0"/>
                  </a:lnTo>
                  <a:lnTo>
                    <a:pt x="9529166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9529167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Eco-friendly sourcing and carbon-neutral shipping.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308455" y="5641627"/>
            <a:ext cx="618827" cy="618827"/>
            <a:chOff x="0" y="0"/>
            <a:chExt cx="825103" cy="8251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406146"/>
                  </a:moveTo>
                  <a:cubicBezTo>
                    <a:pt x="0" y="181864"/>
                    <a:pt x="181864" y="0"/>
                    <a:pt x="406146" y="0"/>
                  </a:cubicBezTo>
                  <a:cubicBezTo>
                    <a:pt x="630428" y="0"/>
                    <a:pt x="812419" y="181864"/>
                    <a:pt x="812419" y="406146"/>
                  </a:cubicBezTo>
                  <a:cubicBezTo>
                    <a:pt x="812419" y="630428"/>
                    <a:pt x="630555" y="812419"/>
                    <a:pt x="406146" y="812419"/>
                  </a:cubicBezTo>
                  <a:cubicBezTo>
                    <a:pt x="181737" y="812419"/>
                    <a:pt x="0" y="630555"/>
                    <a:pt x="0" y="40614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412496"/>
                  </a:moveTo>
                  <a:cubicBezTo>
                    <a:pt x="0" y="184658"/>
                    <a:pt x="184658" y="0"/>
                    <a:pt x="412496" y="0"/>
                  </a:cubicBezTo>
                  <a:cubicBezTo>
                    <a:pt x="413639" y="0"/>
                    <a:pt x="414909" y="381"/>
                    <a:pt x="415925" y="1016"/>
                  </a:cubicBezTo>
                  <a:lnTo>
                    <a:pt x="412496" y="6350"/>
                  </a:lnTo>
                  <a:lnTo>
                    <a:pt x="412496" y="0"/>
                  </a:lnTo>
                  <a:lnTo>
                    <a:pt x="412496" y="6350"/>
                  </a:lnTo>
                  <a:lnTo>
                    <a:pt x="412496" y="0"/>
                  </a:lnTo>
                  <a:cubicBezTo>
                    <a:pt x="640334" y="0"/>
                    <a:pt x="825119" y="184658"/>
                    <a:pt x="825119" y="412496"/>
                  </a:cubicBezTo>
                  <a:cubicBezTo>
                    <a:pt x="825119" y="414909"/>
                    <a:pt x="823722" y="417068"/>
                    <a:pt x="821563" y="418211"/>
                  </a:cubicBezTo>
                  <a:lnTo>
                    <a:pt x="818769" y="412496"/>
                  </a:lnTo>
                  <a:lnTo>
                    <a:pt x="825119" y="412496"/>
                  </a:lnTo>
                  <a:cubicBezTo>
                    <a:pt x="825119" y="640334"/>
                    <a:pt x="640461" y="824992"/>
                    <a:pt x="412623" y="824992"/>
                  </a:cubicBezTo>
                  <a:lnTo>
                    <a:pt x="412623" y="818642"/>
                  </a:lnTo>
                  <a:lnTo>
                    <a:pt x="412623" y="812292"/>
                  </a:lnTo>
                  <a:lnTo>
                    <a:pt x="412623" y="818642"/>
                  </a:lnTo>
                  <a:lnTo>
                    <a:pt x="412623" y="824992"/>
                  </a:lnTo>
                  <a:cubicBezTo>
                    <a:pt x="184658" y="825119"/>
                    <a:pt x="0" y="640334"/>
                    <a:pt x="0" y="412496"/>
                  </a:cubicBezTo>
                  <a:lnTo>
                    <a:pt x="6350" y="412496"/>
                  </a:lnTo>
                  <a:lnTo>
                    <a:pt x="0" y="412496"/>
                  </a:lnTo>
                  <a:moveTo>
                    <a:pt x="12700" y="412496"/>
                  </a:moveTo>
                  <a:lnTo>
                    <a:pt x="6350" y="412496"/>
                  </a:lnTo>
                  <a:lnTo>
                    <a:pt x="12700" y="412496"/>
                  </a:lnTo>
                  <a:cubicBezTo>
                    <a:pt x="12700" y="633349"/>
                    <a:pt x="191770" y="812419"/>
                    <a:pt x="412496" y="812419"/>
                  </a:cubicBezTo>
                  <a:cubicBezTo>
                    <a:pt x="416052" y="812419"/>
                    <a:pt x="418846" y="815213"/>
                    <a:pt x="418846" y="818769"/>
                  </a:cubicBezTo>
                  <a:cubicBezTo>
                    <a:pt x="418846" y="822325"/>
                    <a:pt x="416052" y="825119"/>
                    <a:pt x="412496" y="825119"/>
                  </a:cubicBezTo>
                  <a:cubicBezTo>
                    <a:pt x="408940" y="825119"/>
                    <a:pt x="406146" y="822325"/>
                    <a:pt x="406146" y="818769"/>
                  </a:cubicBezTo>
                  <a:cubicBezTo>
                    <a:pt x="406146" y="815213"/>
                    <a:pt x="408940" y="812419"/>
                    <a:pt x="412496" y="812419"/>
                  </a:cubicBezTo>
                  <a:cubicBezTo>
                    <a:pt x="633349" y="812419"/>
                    <a:pt x="812292" y="633349"/>
                    <a:pt x="812292" y="412623"/>
                  </a:cubicBezTo>
                  <a:cubicBezTo>
                    <a:pt x="812292" y="410210"/>
                    <a:pt x="813689" y="408051"/>
                    <a:pt x="815848" y="406908"/>
                  </a:cubicBezTo>
                  <a:lnTo>
                    <a:pt x="818642" y="412623"/>
                  </a:lnTo>
                  <a:lnTo>
                    <a:pt x="812292" y="412623"/>
                  </a:lnTo>
                  <a:cubicBezTo>
                    <a:pt x="812419" y="191770"/>
                    <a:pt x="633349" y="12700"/>
                    <a:pt x="412496" y="12700"/>
                  </a:cubicBezTo>
                  <a:cubicBezTo>
                    <a:pt x="411353" y="12700"/>
                    <a:pt x="410083" y="12319"/>
                    <a:pt x="409067" y="11684"/>
                  </a:cubicBezTo>
                  <a:lnTo>
                    <a:pt x="412496" y="6350"/>
                  </a:lnTo>
                  <a:lnTo>
                    <a:pt x="412496" y="12700"/>
                  </a:lnTo>
                  <a:cubicBezTo>
                    <a:pt x="191770" y="12700"/>
                    <a:pt x="12700" y="191770"/>
                    <a:pt x="12700" y="412496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0193239" y="5739408"/>
            <a:ext cx="3563391" cy="445294"/>
            <a:chOff x="0" y="0"/>
            <a:chExt cx="4751188" cy="59372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User Experience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193239" y="6347072"/>
            <a:ext cx="7146875" cy="866775"/>
            <a:chOff x="0" y="0"/>
            <a:chExt cx="9529167" cy="11557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9529166" cy="1155700"/>
            </a:xfrm>
            <a:custGeom>
              <a:avLst/>
              <a:gdLst/>
              <a:ahLst/>
              <a:cxnLst/>
              <a:rect r="r" b="b" t="t" l="l"/>
              <a:pathLst>
                <a:path h="1155700" w="9529166">
                  <a:moveTo>
                    <a:pt x="0" y="0"/>
                  </a:moveTo>
                  <a:lnTo>
                    <a:pt x="9529166" y="0"/>
                  </a:lnTo>
                  <a:lnTo>
                    <a:pt x="9529166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76200"/>
              <a:ext cx="9529167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Intuitive design with personalized product recommendations.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3124" y="7750671"/>
            <a:ext cx="618828" cy="618828"/>
            <a:chOff x="0" y="0"/>
            <a:chExt cx="825103" cy="8251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406146"/>
                  </a:moveTo>
                  <a:cubicBezTo>
                    <a:pt x="0" y="181864"/>
                    <a:pt x="181864" y="0"/>
                    <a:pt x="406146" y="0"/>
                  </a:cubicBezTo>
                  <a:cubicBezTo>
                    <a:pt x="630428" y="0"/>
                    <a:pt x="812419" y="181864"/>
                    <a:pt x="812419" y="406146"/>
                  </a:cubicBezTo>
                  <a:cubicBezTo>
                    <a:pt x="812419" y="630428"/>
                    <a:pt x="630555" y="812419"/>
                    <a:pt x="406146" y="812419"/>
                  </a:cubicBezTo>
                  <a:cubicBezTo>
                    <a:pt x="181737" y="812419"/>
                    <a:pt x="0" y="630555"/>
                    <a:pt x="0" y="40614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412496"/>
                  </a:moveTo>
                  <a:cubicBezTo>
                    <a:pt x="0" y="184658"/>
                    <a:pt x="184658" y="0"/>
                    <a:pt x="412496" y="0"/>
                  </a:cubicBezTo>
                  <a:cubicBezTo>
                    <a:pt x="413639" y="0"/>
                    <a:pt x="414909" y="381"/>
                    <a:pt x="415925" y="1016"/>
                  </a:cubicBezTo>
                  <a:lnTo>
                    <a:pt x="412496" y="6350"/>
                  </a:lnTo>
                  <a:lnTo>
                    <a:pt x="412496" y="0"/>
                  </a:lnTo>
                  <a:lnTo>
                    <a:pt x="412496" y="6350"/>
                  </a:lnTo>
                  <a:lnTo>
                    <a:pt x="412496" y="0"/>
                  </a:lnTo>
                  <a:cubicBezTo>
                    <a:pt x="640334" y="0"/>
                    <a:pt x="825119" y="184658"/>
                    <a:pt x="825119" y="412496"/>
                  </a:cubicBezTo>
                  <a:cubicBezTo>
                    <a:pt x="825119" y="414909"/>
                    <a:pt x="823722" y="417068"/>
                    <a:pt x="821563" y="418211"/>
                  </a:cubicBezTo>
                  <a:lnTo>
                    <a:pt x="818769" y="412496"/>
                  </a:lnTo>
                  <a:lnTo>
                    <a:pt x="825119" y="412496"/>
                  </a:lnTo>
                  <a:cubicBezTo>
                    <a:pt x="825119" y="640334"/>
                    <a:pt x="640461" y="824992"/>
                    <a:pt x="412623" y="824992"/>
                  </a:cubicBezTo>
                  <a:lnTo>
                    <a:pt x="412623" y="818642"/>
                  </a:lnTo>
                  <a:lnTo>
                    <a:pt x="412623" y="812292"/>
                  </a:lnTo>
                  <a:lnTo>
                    <a:pt x="412623" y="818642"/>
                  </a:lnTo>
                  <a:lnTo>
                    <a:pt x="412623" y="824992"/>
                  </a:lnTo>
                  <a:cubicBezTo>
                    <a:pt x="184658" y="825119"/>
                    <a:pt x="0" y="640334"/>
                    <a:pt x="0" y="412496"/>
                  </a:cubicBezTo>
                  <a:lnTo>
                    <a:pt x="6350" y="412496"/>
                  </a:lnTo>
                  <a:lnTo>
                    <a:pt x="0" y="412496"/>
                  </a:lnTo>
                  <a:moveTo>
                    <a:pt x="12700" y="412496"/>
                  </a:moveTo>
                  <a:lnTo>
                    <a:pt x="6350" y="412496"/>
                  </a:lnTo>
                  <a:lnTo>
                    <a:pt x="12700" y="412496"/>
                  </a:lnTo>
                  <a:cubicBezTo>
                    <a:pt x="12700" y="633349"/>
                    <a:pt x="191770" y="812419"/>
                    <a:pt x="412496" y="812419"/>
                  </a:cubicBezTo>
                  <a:cubicBezTo>
                    <a:pt x="416052" y="812419"/>
                    <a:pt x="418846" y="815213"/>
                    <a:pt x="418846" y="818769"/>
                  </a:cubicBezTo>
                  <a:cubicBezTo>
                    <a:pt x="418846" y="822325"/>
                    <a:pt x="416052" y="825119"/>
                    <a:pt x="412496" y="825119"/>
                  </a:cubicBezTo>
                  <a:cubicBezTo>
                    <a:pt x="408940" y="825119"/>
                    <a:pt x="406146" y="822325"/>
                    <a:pt x="406146" y="818769"/>
                  </a:cubicBezTo>
                  <a:cubicBezTo>
                    <a:pt x="406146" y="815213"/>
                    <a:pt x="408940" y="812419"/>
                    <a:pt x="412496" y="812419"/>
                  </a:cubicBezTo>
                  <a:cubicBezTo>
                    <a:pt x="633349" y="812419"/>
                    <a:pt x="812292" y="633349"/>
                    <a:pt x="812292" y="412623"/>
                  </a:cubicBezTo>
                  <a:cubicBezTo>
                    <a:pt x="812292" y="410210"/>
                    <a:pt x="813689" y="408051"/>
                    <a:pt x="815848" y="406908"/>
                  </a:cubicBezTo>
                  <a:lnTo>
                    <a:pt x="818642" y="412623"/>
                  </a:lnTo>
                  <a:lnTo>
                    <a:pt x="812292" y="412623"/>
                  </a:lnTo>
                  <a:cubicBezTo>
                    <a:pt x="812419" y="191770"/>
                    <a:pt x="633349" y="12700"/>
                    <a:pt x="412496" y="12700"/>
                  </a:cubicBezTo>
                  <a:cubicBezTo>
                    <a:pt x="411353" y="12700"/>
                    <a:pt x="410083" y="12319"/>
                    <a:pt x="409067" y="11684"/>
                  </a:cubicBezTo>
                  <a:lnTo>
                    <a:pt x="412496" y="6350"/>
                  </a:lnTo>
                  <a:lnTo>
                    <a:pt x="412496" y="12700"/>
                  </a:lnTo>
                  <a:cubicBezTo>
                    <a:pt x="191770" y="12700"/>
                    <a:pt x="12700" y="191770"/>
                    <a:pt x="12700" y="412496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827907" y="7848451"/>
            <a:ext cx="3563391" cy="445294"/>
            <a:chOff x="0" y="0"/>
            <a:chExt cx="4751188" cy="59372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Payments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827907" y="8456116"/>
            <a:ext cx="7146875" cy="433388"/>
            <a:chOff x="0" y="0"/>
            <a:chExt cx="9529167" cy="57785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9529166" cy="577850"/>
            </a:xfrm>
            <a:custGeom>
              <a:avLst/>
              <a:gdLst/>
              <a:ahLst/>
              <a:cxnLst/>
              <a:rect r="r" b="b" t="t" l="l"/>
              <a:pathLst>
                <a:path h="577850" w="9529166">
                  <a:moveTo>
                    <a:pt x="0" y="0"/>
                  </a:moveTo>
                  <a:lnTo>
                    <a:pt x="9529166" y="0"/>
                  </a:lnTo>
                  <a:lnTo>
                    <a:pt x="9529166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76200"/>
              <a:ext cx="9529167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Secure gateways via Stripe and PayPal.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308455" y="7750671"/>
            <a:ext cx="618827" cy="618828"/>
            <a:chOff x="0" y="0"/>
            <a:chExt cx="825103" cy="82510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406146"/>
                  </a:moveTo>
                  <a:cubicBezTo>
                    <a:pt x="0" y="181864"/>
                    <a:pt x="181864" y="0"/>
                    <a:pt x="406146" y="0"/>
                  </a:cubicBezTo>
                  <a:cubicBezTo>
                    <a:pt x="630428" y="0"/>
                    <a:pt x="812419" y="181864"/>
                    <a:pt x="812419" y="406146"/>
                  </a:cubicBezTo>
                  <a:cubicBezTo>
                    <a:pt x="812419" y="630428"/>
                    <a:pt x="630555" y="812419"/>
                    <a:pt x="406146" y="812419"/>
                  </a:cubicBezTo>
                  <a:cubicBezTo>
                    <a:pt x="181737" y="812419"/>
                    <a:pt x="0" y="630555"/>
                    <a:pt x="0" y="40614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412496"/>
                  </a:moveTo>
                  <a:cubicBezTo>
                    <a:pt x="0" y="184658"/>
                    <a:pt x="184658" y="0"/>
                    <a:pt x="412496" y="0"/>
                  </a:cubicBezTo>
                  <a:cubicBezTo>
                    <a:pt x="413639" y="0"/>
                    <a:pt x="414909" y="381"/>
                    <a:pt x="415925" y="1016"/>
                  </a:cubicBezTo>
                  <a:lnTo>
                    <a:pt x="412496" y="6350"/>
                  </a:lnTo>
                  <a:lnTo>
                    <a:pt x="412496" y="0"/>
                  </a:lnTo>
                  <a:lnTo>
                    <a:pt x="412496" y="6350"/>
                  </a:lnTo>
                  <a:lnTo>
                    <a:pt x="412496" y="0"/>
                  </a:lnTo>
                  <a:cubicBezTo>
                    <a:pt x="640334" y="0"/>
                    <a:pt x="825119" y="184658"/>
                    <a:pt x="825119" y="412496"/>
                  </a:cubicBezTo>
                  <a:cubicBezTo>
                    <a:pt x="825119" y="414909"/>
                    <a:pt x="823722" y="417068"/>
                    <a:pt x="821563" y="418211"/>
                  </a:cubicBezTo>
                  <a:lnTo>
                    <a:pt x="818769" y="412496"/>
                  </a:lnTo>
                  <a:lnTo>
                    <a:pt x="825119" y="412496"/>
                  </a:lnTo>
                  <a:cubicBezTo>
                    <a:pt x="825119" y="640334"/>
                    <a:pt x="640461" y="824992"/>
                    <a:pt x="412623" y="824992"/>
                  </a:cubicBezTo>
                  <a:lnTo>
                    <a:pt x="412623" y="818642"/>
                  </a:lnTo>
                  <a:lnTo>
                    <a:pt x="412623" y="812292"/>
                  </a:lnTo>
                  <a:lnTo>
                    <a:pt x="412623" y="818642"/>
                  </a:lnTo>
                  <a:lnTo>
                    <a:pt x="412623" y="824992"/>
                  </a:lnTo>
                  <a:cubicBezTo>
                    <a:pt x="184658" y="825119"/>
                    <a:pt x="0" y="640334"/>
                    <a:pt x="0" y="412496"/>
                  </a:cubicBezTo>
                  <a:lnTo>
                    <a:pt x="6350" y="412496"/>
                  </a:lnTo>
                  <a:lnTo>
                    <a:pt x="0" y="412496"/>
                  </a:lnTo>
                  <a:moveTo>
                    <a:pt x="12700" y="412496"/>
                  </a:moveTo>
                  <a:lnTo>
                    <a:pt x="6350" y="412496"/>
                  </a:lnTo>
                  <a:lnTo>
                    <a:pt x="12700" y="412496"/>
                  </a:lnTo>
                  <a:cubicBezTo>
                    <a:pt x="12700" y="633349"/>
                    <a:pt x="191770" y="812419"/>
                    <a:pt x="412496" y="812419"/>
                  </a:cubicBezTo>
                  <a:cubicBezTo>
                    <a:pt x="416052" y="812419"/>
                    <a:pt x="418846" y="815213"/>
                    <a:pt x="418846" y="818769"/>
                  </a:cubicBezTo>
                  <a:cubicBezTo>
                    <a:pt x="418846" y="822325"/>
                    <a:pt x="416052" y="825119"/>
                    <a:pt x="412496" y="825119"/>
                  </a:cubicBezTo>
                  <a:cubicBezTo>
                    <a:pt x="408940" y="825119"/>
                    <a:pt x="406146" y="822325"/>
                    <a:pt x="406146" y="818769"/>
                  </a:cubicBezTo>
                  <a:cubicBezTo>
                    <a:pt x="406146" y="815213"/>
                    <a:pt x="408940" y="812419"/>
                    <a:pt x="412496" y="812419"/>
                  </a:cubicBezTo>
                  <a:cubicBezTo>
                    <a:pt x="633349" y="812419"/>
                    <a:pt x="812292" y="633349"/>
                    <a:pt x="812292" y="412623"/>
                  </a:cubicBezTo>
                  <a:cubicBezTo>
                    <a:pt x="812292" y="410210"/>
                    <a:pt x="813689" y="408051"/>
                    <a:pt x="815848" y="406908"/>
                  </a:cubicBezTo>
                  <a:lnTo>
                    <a:pt x="818642" y="412623"/>
                  </a:lnTo>
                  <a:lnTo>
                    <a:pt x="812292" y="412623"/>
                  </a:lnTo>
                  <a:cubicBezTo>
                    <a:pt x="812419" y="191770"/>
                    <a:pt x="633349" y="12700"/>
                    <a:pt x="412496" y="12700"/>
                  </a:cubicBezTo>
                  <a:cubicBezTo>
                    <a:pt x="411353" y="12700"/>
                    <a:pt x="410083" y="12319"/>
                    <a:pt x="409067" y="11684"/>
                  </a:cubicBezTo>
                  <a:lnTo>
                    <a:pt x="412496" y="6350"/>
                  </a:lnTo>
                  <a:lnTo>
                    <a:pt x="412496" y="12700"/>
                  </a:lnTo>
                  <a:cubicBezTo>
                    <a:pt x="191770" y="12700"/>
                    <a:pt x="12700" y="191770"/>
                    <a:pt x="12700" y="412496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10193239" y="7848451"/>
            <a:ext cx="3563391" cy="445294"/>
            <a:chOff x="0" y="0"/>
            <a:chExt cx="4751188" cy="59372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Analytics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0193239" y="8456116"/>
            <a:ext cx="7146875" cy="866775"/>
            <a:chOff x="0" y="0"/>
            <a:chExt cx="9529167" cy="11557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9529166" cy="1155700"/>
            </a:xfrm>
            <a:custGeom>
              <a:avLst/>
              <a:gdLst/>
              <a:ahLst/>
              <a:cxnLst/>
              <a:rect r="r" b="b" t="t" l="l"/>
              <a:pathLst>
                <a:path h="1155700" w="9529166">
                  <a:moveTo>
                    <a:pt x="0" y="0"/>
                  </a:moveTo>
                  <a:lnTo>
                    <a:pt x="9529166" y="0"/>
                  </a:lnTo>
                  <a:lnTo>
                    <a:pt x="9529166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76200"/>
              <a:ext cx="9529167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Real-time data reporting and advanced filtering options.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554462"/>
          </a:xfrm>
          <a:custGeom>
            <a:avLst/>
            <a:gdLst/>
            <a:ahLst/>
            <a:cxnLst/>
            <a:rect r="r" b="b" t="t" l="l"/>
            <a:pathLst>
              <a:path h="3554462" w="18288000">
                <a:moveTo>
                  <a:pt x="0" y="0"/>
                </a:moveTo>
                <a:lnTo>
                  <a:pt x="18288000" y="0"/>
                </a:lnTo>
                <a:lnTo>
                  <a:pt x="18288000" y="3554462"/>
                </a:lnTo>
                <a:lnTo>
                  <a:pt x="0" y="3554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" t="0" r="-23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47886" y="4705648"/>
            <a:ext cx="7126932" cy="890885"/>
            <a:chOff x="0" y="0"/>
            <a:chExt cx="9502577" cy="11878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502577" cy="1187847"/>
            </a:xfrm>
            <a:custGeom>
              <a:avLst/>
              <a:gdLst/>
              <a:ahLst/>
              <a:cxnLst/>
              <a:rect r="r" b="b" t="t" l="l"/>
              <a:pathLst>
                <a:path h="1187847" w="9502577">
                  <a:moveTo>
                    <a:pt x="0" y="0"/>
                  </a:moveTo>
                  <a:lnTo>
                    <a:pt x="9502577" y="0"/>
                  </a:lnTo>
                  <a:lnTo>
                    <a:pt x="9502577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502577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Conclusion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3124" y="6810375"/>
            <a:ext cx="5202734" cy="280244"/>
            <a:chOff x="0" y="0"/>
            <a:chExt cx="6936978" cy="37365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6924167" cy="360934"/>
            </a:xfrm>
            <a:custGeom>
              <a:avLst/>
              <a:gdLst/>
              <a:ahLst/>
              <a:cxnLst/>
              <a:rect r="r" b="b" t="t" l="l"/>
              <a:pathLst>
                <a:path h="360934" w="6924167">
                  <a:moveTo>
                    <a:pt x="0" y="180467"/>
                  </a:moveTo>
                  <a:cubicBezTo>
                    <a:pt x="0" y="80772"/>
                    <a:pt x="83439" y="0"/>
                    <a:pt x="186436" y="0"/>
                  </a:cubicBezTo>
                  <a:lnTo>
                    <a:pt x="6737731" y="0"/>
                  </a:lnTo>
                  <a:cubicBezTo>
                    <a:pt x="6840728" y="0"/>
                    <a:pt x="6924167" y="80772"/>
                    <a:pt x="6924167" y="180467"/>
                  </a:cubicBezTo>
                  <a:cubicBezTo>
                    <a:pt x="6924167" y="280162"/>
                    <a:pt x="6840728" y="360934"/>
                    <a:pt x="6737731" y="360934"/>
                  </a:cubicBezTo>
                  <a:lnTo>
                    <a:pt x="186436" y="360934"/>
                  </a:lnTo>
                  <a:cubicBezTo>
                    <a:pt x="83439" y="360934"/>
                    <a:pt x="0" y="280162"/>
                    <a:pt x="0" y="180467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936867" cy="373634"/>
            </a:xfrm>
            <a:custGeom>
              <a:avLst/>
              <a:gdLst/>
              <a:ahLst/>
              <a:cxnLst/>
              <a:rect r="r" b="b" t="t" l="l"/>
              <a:pathLst>
                <a:path h="373634" w="6936867">
                  <a:moveTo>
                    <a:pt x="0" y="186817"/>
                  </a:moveTo>
                  <a:cubicBezTo>
                    <a:pt x="0" y="83439"/>
                    <a:pt x="86487" y="0"/>
                    <a:pt x="192786" y="0"/>
                  </a:cubicBezTo>
                  <a:lnTo>
                    <a:pt x="6744081" y="0"/>
                  </a:lnTo>
                  <a:lnTo>
                    <a:pt x="6744081" y="6350"/>
                  </a:lnTo>
                  <a:lnTo>
                    <a:pt x="6744081" y="0"/>
                  </a:lnTo>
                  <a:cubicBezTo>
                    <a:pt x="6850380" y="0"/>
                    <a:pt x="6936867" y="83439"/>
                    <a:pt x="6936867" y="186817"/>
                  </a:cubicBezTo>
                  <a:lnTo>
                    <a:pt x="6930517" y="186817"/>
                  </a:lnTo>
                  <a:lnTo>
                    <a:pt x="6936867" y="186817"/>
                  </a:lnTo>
                  <a:lnTo>
                    <a:pt x="6930517" y="186817"/>
                  </a:lnTo>
                  <a:lnTo>
                    <a:pt x="6936867" y="186817"/>
                  </a:lnTo>
                  <a:cubicBezTo>
                    <a:pt x="6936867" y="290195"/>
                    <a:pt x="6850380" y="373634"/>
                    <a:pt x="6744081" y="373634"/>
                  </a:cubicBezTo>
                  <a:lnTo>
                    <a:pt x="6744081" y="367284"/>
                  </a:lnTo>
                  <a:lnTo>
                    <a:pt x="6744081" y="373634"/>
                  </a:lnTo>
                  <a:lnTo>
                    <a:pt x="192786" y="373634"/>
                  </a:lnTo>
                  <a:lnTo>
                    <a:pt x="192786" y="367284"/>
                  </a:lnTo>
                  <a:lnTo>
                    <a:pt x="192786" y="373634"/>
                  </a:lnTo>
                  <a:cubicBezTo>
                    <a:pt x="86487" y="373634"/>
                    <a:pt x="0" y="290195"/>
                    <a:pt x="0" y="186817"/>
                  </a:cubicBezTo>
                  <a:lnTo>
                    <a:pt x="6350" y="186817"/>
                  </a:lnTo>
                  <a:lnTo>
                    <a:pt x="0" y="186817"/>
                  </a:lnTo>
                  <a:moveTo>
                    <a:pt x="12700" y="186817"/>
                  </a:moveTo>
                  <a:lnTo>
                    <a:pt x="6350" y="186817"/>
                  </a:lnTo>
                  <a:lnTo>
                    <a:pt x="12700" y="186817"/>
                  </a:lnTo>
                  <a:cubicBezTo>
                    <a:pt x="12700" y="282829"/>
                    <a:pt x="93091" y="360934"/>
                    <a:pt x="192786" y="360934"/>
                  </a:cubicBezTo>
                  <a:lnTo>
                    <a:pt x="6744081" y="360934"/>
                  </a:lnTo>
                  <a:cubicBezTo>
                    <a:pt x="6843776" y="360934"/>
                    <a:pt x="6924167" y="282829"/>
                    <a:pt x="6924167" y="186817"/>
                  </a:cubicBezTo>
                  <a:cubicBezTo>
                    <a:pt x="6924167" y="90805"/>
                    <a:pt x="6843776" y="12700"/>
                    <a:pt x="6744081" y="12700"/>
                  </a:cubicBezTo>
                  <a:lnTo>
                    <a:pt x="192786" y="12700"/>
                  </a:lnTo>
                  <a:lnTo>
                    <a:pt x="192786" y="6350"/>
                  </a:lnTo>
                  <a:lnTo>
                    <a:pt x="192786" y="12700"/>
                  </a:lnTo>
                  <a:cubicBezTo>
                    <a:pt x="93091" y="12700"/>
                    <a:pt x="12700" y="90805"/>
                    <a:pt x="12700" y="186817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47886" y="7492007"/>
            <a:ext cx="3563391" cy="445294"/>
            <a:chOff x="0" y="0"/>
            <a:chExt cx="4751188" cy="59372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Unified Solution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47886" y="8099672"/>
            <a:ext cx="5193209" cy="866775"/>
            <a:chOff x="0" y="0"/>
            <a:chExt cx="6924278" cy="11557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924278" cy="1155700"/>
            </a:xfrm>
            <a:custGeom>
              <a:avLst/>
              <a:gdLst/>
              <a:ahLst/>
              <a:cxnLst/>
              <a:rect r="r" b="b" t="t" l="l"/>
              <a:pathLst>
                <a:path h="1155700" w="6924278">
                  <a:moveTo>
                    <a:pt x="0" y="0"/>
                  </a:moveTo>
                  <a:lnTo>
                    <a:pt x="6924278" y="0"/>
                  </a:lnTo>
                  <a:lnTo>
                    <a:pt x="6924278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6924278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Meets diverse market needs in one platform.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542485" y="6404074"/>
            <a:ext cx="5202882" cy="280244"/>
            <a:chOff x="0" y="0"/>
            <a:chExt cx="6937177" cy="37365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6924421" cy="360934"/>
            </a:xfrm>
            <a:custGeom>
              <a:avLst/>
              <a:gdLst/>
              <a:ahLst/>
              <a:cxnLst/>
              <a:rect r="r" b="b" t="t" l="l"/>
              <a:pathLst>
                <a:path h="360934" w="6924421">
                  <a:moveTo>
                    <a:pt x="0" y="180467"/>
                  </a:moveTo>
                  <a:cubicBezTo>
                    <a:pt x="0" y="80772"/>
                    <a:pt x="83439" y="0"/>
                    <a:pt x="186436" y="0"/>
                  </a:cubicBezTo>
                  <a:lnTo>
                    <a:pt x="6737985" y="0"/>
                  </a:lnTo>
                  <a:cubicBezTo>
                    <a:pt x="6840982" y="0"/>
                    <a:pt x="6924421" y="80772"/>
                    <a:pt x="6924421" y="180467"/>
                  </a:cubicBezTo>
                  <a:cubicBezTo>
                    <a:pt x="6924421" y="280162"/>
                    <a:pt x="6840982" y="360934"/>
                    <a:pt x="6737985" y="360934"/>
                  </a:cubicBezTo>
                  <a:lnTo>
                    <a:pt x="186436" y="360934"/>
                  </a:lnTo>
                  <a:cubicBezTo>
                    <a:pt x="83439" y="360934"/>
                    <a:pt x="0" y="280162"/>
                    <a:pt x="0" y="180467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937121" cy="373634"/>
            </a:xfrm>
            <a:custGeom>
              <a:avLst/>
              <a:gdLst/>
              <a:ahLst/>
              <a:cxnLst/>
              <a:rect r="r" b="b" t="t" l="l"/>
              <a:pathLst>
                <a:path h="373634" w="6937121">
                  <a:moveTo>
                    <a:pt x="0" y="186817"/>
                  </a:moveTo>
                  <a:cubicBezTo>
                    <a:pt x="0" y="83439"/>
                    <a:pt x="86487" y="0"/>
                    <a:pt x="192786" y="0"/>
                  </a:cubicBezTo>
                  <a:lnTo>
                    <a:pt x="6744335" y="0"/>
                  </a:lnTo>
                  <a:lnTo>
                    <a:pt x="6744335" y="6350"/>
                  </a:lnTo>
                  <a:lnTo>
                    <a:pt x="6744335" y="0"/>
                  </a:lnTo>
                  <a:cubicBezTo>
                    <a:pt x="6850634" y="0"/>
                    <a:pt x="6937121" y="83439"/>
                    <a:pt x="6937121" y="186817"/>
                  </a:cubicBezTo>
                  <a:lnTo>
                    <a:pt x="6930771" y="186817"/>
                  </a:lnTo>
                  <a:lnTo>
                    <a:pt x="6937121" y="186817"/>
                  </a:lnTo>
                  <a:lnTo>
                    <a:pt x="6930771" y="186817"/>
                  </a:lnTo>
                  <a:lnTo>
                    <a:pt x="6937121" y="186817"/>
                  </a:lnTo>
                  <a:cubicBezTo>
                    <a:pt x="6937121" y="290195"/>
                    <a:pt x="6850634" y="373634"/>
                    <a:pt x="6744335" y="373634"/>
                  </a:cubicBezTo>
                  <a:lnTo>
                    <a:pt x="6744335" y="367284"/>
                  </a:lnTo>
                  <a:lnTo>
                    <a:pt x="6744335" y="373634"/>
                  </a:lnTo>
                  <a:lnTo>
                    <a:pt x="192786" y="373634"/>
                  </a:lnTo>
                  <a:lnTo>
                    <a:pt x="192786" y="367284"/>
                  </a:lnTo>
                  <a:lnTo>
                    <a:pt x="192786" y="373634"/>
                  </a:lnTo>
                  <a:cubicBezTo>
                    <a:pt x="86487" y="373634"/>
                    <a:pt x="0" y="290195"/>
                    <a:pt x="0" y="186817"/>
                  </a:cubicBezTo>
                  <a:lnTo>
                    <a:pt x="6350" y="186817"/>
                  </a:lnTo>
                  <a:lnTo>
                    <a:pt x="0" y="186817"/>
                  </a:lnTo>
                  <a:moveTo>
                    <a:pt x="12700" y="186817"/>
                  </a:moveTo>
                  <a:lnTo>
                    <a:pt x="6350" y="186817"/>
                  </a:lnTo>
                  <a:lnTo>
                    <a:pt x="12700" y="186817"/>
                  </a:lnTo>
                  <a:cubicBezTo>
                    <a:pt x="12700" y="282829"/>
                    <a:pt x="93091" y="360934"/>
                    <a:pt x="192786" y="360934"/>
                  </a:cubicBezTo>
                  <a:lnTo>
                    <a:pt x="6744335" y="360934"/>
                  </a:lnTo>
                  <a:cubicBezTo>
                    <a:pt x="6844030" y="360934"/>
                    <a:pt x="6924421" y="282829"/>
                    <a:pt x="6924421" y="186817"/>
                  </a:cubicBezTo>
                  <a:cubicBezTo>
                    <a:pt x="6924421" y="90805"/>
                    <a:pt x="6844030" y="12700"/>
                    <a:pt x="6744335" y="12700"/>
                  </a:cubicBezTo>
                  <a:lnTo>
                    <a:pt x="192786" y="12700"/>
                  </a:lnTo>
                  <a:lnTo>
                    <a:pt x="192786" y="6350"/>
                  </a:lnTo>
                  <a:lnTo>
                    <a:pt x="192786" y="12700"/>
                  </a:lnTo>
                  <a:cubicBezTo>
                    <a:pt x="93091" y="12700"/>
                    <a:pt x="12700" y="90805"/>
                    <a:pt x="12700" y="186817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6547248" y="7085708"/>
            <a:ext cx="3563391" cy="445294"/>
            <a:chOff x="0" y="0"/>
            <a:chExt cx="4751188" cy="59372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Scalability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547248" y="7693372"/>
            <a:ext cx="5193358" cy="866775"/>
            <a:chOff x="0" y="0"/>
            <a:chExt cx="6924477" cy="11557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924477" cy="1155700"/>
            </a:xfrm>
            <a:custGeom>
              <a:avLst/>
              <a:gdLst/>
              <a:ahLst/>
              <a:cxnLst/>
              <a:rect r="r" b="b" t="t" l="l"/>
              <a:pathLst>
                <a:path h="1155700" w="6924477">
                  <a:moveTo>
                    <a:pt x="0" y="0"/>
                  </a:moveTo>
                  <a:lnTo>
                    <a:pt x="6924477" y="0"/>
                  </a:lnTo>
                  <a:lnTo>
                    <a:pt x="6924477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76200"/>
              <a:ext cx="6924477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Architecture adapts seamlessly to growth.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141994" y="5997922"/>
            <a:ext cx="5202882" cy="280244"/>
            <a:chOff x="0" y="0"/>
            <a:chExt cx="6937177" cy="37365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6924421" cy="360934"/>
            </a:xfrm>
            <a:custGeom>
              <a:avLst/>
              <a:gdLst/>
              <a:ahLst/>
              <a:cxnLst/>
              <a:rect r="r" b="b" t="t" l="l"/>
              <a:pathLst>
                <a:path h="360934" w="6924421">
                  <a:moveTo>
                    <a:pt x="0" y="180467"/>
                  </a:moveTo>
                  <a:cubicBezTo>
                    <a:pt x="0" y="80772"/>
                    <a:pt x="83439" y="0"/>
                    <a:pt x="186436" y="0"/>
                  </a:cubicBezTo>
                  <a:lnTo>
                    <a:pt x="6737985" y="0"/>
                  </a:lnTo>
                  <a:cubicBezTo>
                    <a:pt x="6840982" y="0"/>
                    <a:pt x="6924421" y="80772"/>
                    <a:pt x="6924421" y="180467"/>
                  </a:cubicBezTo>
                  <a:cubicBezTo>
                    <a:pt x="6924421" y="280162"/>
                    <a:pt x="6840982" y="360934"/>
                    <a:pt x="6737985" y="360934"/>
                  </a:cubicBezTo>
                  <a:lnTo>
                    <a:pt x="186436" y="360934"/>
                  </a:lnTo>
                  <a:cubicBezTo>
                    <a:pt x="83439" y="360934"/>
                    <a:pt x="0" y="280162"/>
                    <a:pt x="0" y="180467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937121" cy="373634"/>
            </a:xfrm>
            <a:custGeom>
              <a:avLst/>
              <a:gdLst/>
              <a:ahLst/>
              <a:cxnLst/>
              <a:rect r="r" b="b" t="t" l="l"/>
              <a:pathLst>
                <a:path h="373634" w="6937121">
                  <a:moveTo>
                    <a:pt x="0" y="186817"/>
                  </a:moveTo>
                  <a:cubicBezTo>
                    <a:pt x="0" y="83439"/>
                    <a:pt x="86487" y="0"/>
                    <a:pt x="192786" y="0"/>
                  </a:cubicBezTo>
                  <a:lnTo>
                    <a:pt x="6744335" y="0"/>
                  </a:lnTo>
                  <a:lnTo>
                    <a:pt x="6744335" y="6350"/>
                  </a:lnTo>
                  <a:lnTo>
                    <a:pt x="6744335" y="0"/>
                  </a:lnTo>
                  <a:cubicBezTo>
                    <a:pt x="6850634" y="0"/>
                    <a:pt x="6937121" y="83439"/>
                    <a:pt x="6937121" y="186817"/>
                  </a:cubicBezTo>
                  <a:lnTo>
                    <a:pt x="6930771" y="186817"/>
                  </a:lnTo>
                  <a:lnTo>
                    <a:pt x="6937121" y="186817"/>
                  </a:lnTo>
                  <a:lnTo>
                    <a:pt x="6930771" y="186817"/>
                  </a:lnTo>
                  <a:lnTo>
                    <a:pt x="6937121" y="186817"/>
                  </a:lnTo>
                  <a:cubicBezTo>
                    <a:pt x="6937121" y="290195"/>
                    <a:pt x="6850634" y="373634"/>
                    <a:pt x="6744335" y="373634"/>
                  </a:cubicBezTo>
                  <a:lnTo>
                    <a:pt x="6744335" y="367284"/>
                  </a:lnTo>
                  <a:lnTo>
                    <a:pt x="6744335" y="373634"/>
                  </a:lnTo>
                  <a:lnTo>
                    <a:pt x="192786" y="373634"/>
                  </a:lnTo>
                  <a:lnTo>
                    <a:pt x="192786" y="367284"/>
                  </a:lnTo>
                  <a:lnTo>
                    <a:pt x="192786" y="373634"/>
                  </a:lnTo>
                  <a:cubicBezTo>
                    <a:pt x="86487" y="373634"/>
                    <a:pt x="0" y="290195"/>
                    <a:pt x="0" y="186817"/>
                  </a:cubicBezTo>
                  <a:lnTo>
                    <a:pt x="6350" y="186817"/>
                  </a:lnTo>
                  <a:lnTo>
                    <a:pt x="0" y="186817"/>
                  </a:lnTo>
                  <a:moveTo>
                    <a:pt x="12700" y="186817"/>
                  </a:moveTo>
                  <a:lnTo>
                    <a:pt x="6350" y="186817"/>
                  </a:lnTo>
                  <a:lnTo>
                    <a:pt x="12700" y="186817"/>
                  </a:lnTo>
                  <a:cubicBezTo>
                    <a:pt x="12700" y="282829"/>
                    <a:pt x="93091" y="360934"/>
                    <a:pt x="192786" y="360934"/>
                  </a:cubicBezTo>
                  <a:lnTo>
                    <a:pt x="6744335" y="360934"/>
                  </a:lnTo>
                  <a:cubicBezTo>
                    <a:pt x="6844030" y="360934"/>
                    <a:pt x="6924421" y="282829"/>
                    <a:pt x="6924421" y="186817"/>
                  </a:cubicBezTo>
                  <a:cubicBezTo>
                    <a:pt x="6924421" y="90805"/>
                    <a:pt x="6844030" y="12700"/>
                    <a:pt x="6744335" y="12700"/>
                  </a:cubicBezTo>
                  <a:lnTo>
                    <a:pt x="192786" y="12700"/>
                  </a:lnTo>
                  <a:lnTo>
                    <a:pt x="192786" y="6350"/>
                  </a:lnTo>
                  <a:lnTo>
                    <a:pt x="192786" y="12700"/>
                  </a:lnTo>
                  <a:cubicBezTo>
                    <a:pt x="93091" y="12700"/>
                    <a:pt x="12700" y="90805"/>
                    <a:pt x="12700" y="186817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2146756" y="6679555"/>
            <a:ext cx="3563391" cy="445294"/>
            <a:chOff x="0" y="0"/>
            <a:chExt cx="4751188" cy="59372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Eco-Friendly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146756" y="7287220"/>
            <a:ext cx="5193358" cy="866775"/>
            <a:chOff x="0" y="0"/>
            <a:chExt cx="6924477" cy="11557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924477" cy="1155700"/>
            </a:xfrm>
            <a:custGeom>
              <a:avLst/>
              <a:gdLst/>
              <a:ahLst/>
              <a:cxnLst/>
              <a:rect r="r" b="b" t="t" l="l"/>
              <a:pathLst>
                <a:path h="1155700" w="6924477">
                  <a:moveTo>
                    <a:pt x="0" y="0"/>
                  </a:moveTo>
                  <a:lnTo>
                    <a:pt x="6924477" y="0"/>
                  </a:lnTo>
                  <a:lnTo>
                    <a:pt x="6924477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76200"/>
              <a:ext cx="6924477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Cost-effective and sustainable in operation.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554462"/>
          </a:xfrm>
          <a:custGeom>
            <a:avLst/>
            <a:gdLst/>
            <a:ahLst/>
            <a:cxnLst/>
            <a:rect r="r" b="b" t="t" l="l"/>
            <a:pathLst>
              <a:path h="3554462" w="18288000">
                <a:moveTo>
                  <a:pt x="0" y="0"/>
                </a:moveTo>
                <a:lnTo>
                  <a:pt x="18288000" y="0"/>
                </a:lnTo>
                <a:lnTo>
                  <a:pt x="18288000" y="3554462"/>
                </a:lnTo>
                <a:lnTo>
                  <a:pt x="0" y="3554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" t="0" r="-23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47886" y="5970835"/>
            <a:ext cx="7126932" cy="890885"/>
            <a:chOff x="0" y="0"/>
            <a:chExt cx="9502577" cy="11878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502577" cy="1187847"/>
            </a:xfrm>
            <a:custGeom>
              <a:avLst/>
              <a:gdLst/>
              <a:ahLst/>
              <a:cxnLst/>
              <a:rect r="r" b="b" t="t" l="l"/>
              <a:pathLst>
                <a:path h="1187847" w="9502577">
                  <a:moveTo>
                    <a:pt x="0" y="0"/>
                  </a:moveTo>
                  <a:lnTo>
                    <a:pt x="9502577" y="0"/>
                  </a:lnTo>
                  <a:lnTo>
                    <a:pt x="9502577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502577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Thank You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886" y="7267872"/>
            <a:ext cx="16392228" cy="433388"/>
            <a:chOff x="0" y="0"/>
            <a:chExt cx="21856303" cy="5778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856303" cy="577850"/>
            </a:xfrm>
            <a:custGeom>
              <a:avLst/>
              <a:gdLst/>
              <a:ahLst/>
              <a:cxnLst/>
              <a:rect r="r" b="b" t="t" l="l"/>
              <a:pathLst>
                <a:path h="577850" w="21856303">
                  <a:moveTo>
                    <a:pt x="0" y="0"/>
                  </a:moveTo>
                  <a:lnTo>
                    <a:pt x="21856303" y="0"/>
                  </a:lnTo>
                  <a:lnTo>
                    <a:pt x="21856303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76200"/>
              <a:ext cx="21856303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 appreciate your time. Ready for your questions and feedback.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477220"/>
          </a:xfrm>
          <a:custGeom>
            <a:avLst/>
            <a:gdLst/>
            <a:ahLst/>
            <a:cxnLst/>
            <a:rect r="r" b="b" t="t" l="l"/>
            <a:pathLst>
              <a:path h="3477220" w="18288000">
                <a:moveTo>
                  <a:pt x="0" y="0"/>
                </a:moveTo>
                <a:lnTo>
                  <a:pt x="18288000" y="0"/>
                </a:lnTo>
                <a:lnTo>
                  <a:pt x="18288000" y="3477220"/>
                </a:lnTo>
                <a:lnTo>
                  <a:pt x="0" y="34772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" t="0" r="-8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27199" y="4041279"/>
            <a:ext cx="6972002" cy="871538"/>
            <a:chOff x="0" y="0"/>
            <a:chExt cx="9296003" cy="11620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296003" cy="1162050"/>
            </a:xfrm>
            <a:custGeom>
              <a:avLst/>
              <a:gdLst/>
              <a:ahLst/>
              <a:cxnLst/>
              <a:rect r="r" b="b" t="t" l="l"/>
              <a:pathLst>
                <a:path h="1162050" w="9296003">
                  <a:moveTo>
                    <a:pt x="0" y="0"/>
                  </a:moveTo>
                  <a:lnTo>
                    <a:pt x="9296003" y="0"/>
                  </a:lnTo>
                  <a:lnTo>
                    <a:pt x="9296003" y="1162050"/>
                  </a:lnTo>
                  <a:lnTo>
                    <a:pt x="0" y="1162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296003" cy="12001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12"/>
                </a:lnSpc>
              </a:pPr>
              <a:r>
                <a:rPr lang="en-US" sz="5437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Introduction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2436" y="5305425"/>
            <a:ext cx="8093869" cy="2000696"/>
            <a:chOff x="0" y="0"/>
            <a:chExt cx="10791825" cy="266759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10778998" cy="2654935"/>
            </a:xfrm>
            <a:custGeom>
              <a:avLst/>
              <a:gdLst/>
              <a:ahLst/>
              <a:cxnLst/>
              <a:rect r="r" b="b" t="t" l="l"/>
              <a:pathLst>
                <a:path h="2654935" w="10778998">
                  <a:moveTo>
                    <a:pt x="0" y="529844"/>
                  </a:moveTo>
                  <a:cubicBezTo>
                    <a:pt x="0" y="237236"/>
                    <a:pt x="238125" y="0"/>
                    <a:pt x="531749" y="0"/>
                  </a:cubicBezTo>
                  <a:lnTo>
                    <a:pt x="10247249" y="0"/>
                  </a:lnTo>
                  <a:cubicBezTo>
                    <a:pt x="10541000" y="0"/>
                    <a:pt x="10778998" y="237236"/>
                    <a:pt x="10778998" y="529844"/>
                  </a:cubicBezTo>
                  <a:lnTo>
                    <a:pt x="10778998" y="2124964"/>
                  </a:lnTo>
                  <a:cubicBezTo>
                    <a:pt x="10778998" y="2417572"/>
                    <a:pt x="10540873" y="2654808"/>
                    <a:pt x="10247249" y="2654808"/>
                  </a:cubicBezTo>
                  <a:lnTo>
                    <a:pt x="531749" y="2654808"/>
                  </a:lnTo>
                  <a:cubicBezTo>
                    <a:pt x="238125" y="2654935"/>
                    <a:pt x="0" y="2417699"/>
                    <a:pt x="0" y="2124964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791698" cy="2667635"/>
            </a:xfrm>
            <a:custGeom>
              <a:avLst/>
              <a:gdLst/>
              <a:ahLst/>
              <a:cxnLst/>
              <a:rect r="r" b="b" t="t" l="l"/>
              <a:pathLst>
                <a:path h="2667635" w="10791698">
                  <a:moveTo>
                    <a:pt x="0" y="536194"/>
                  </a:moveTo>
                  <a:cubicBezTo>
                    <a:pt x="0" y="240030"/>
                    <a:pt x="240919" y="0"/>
                    <a:pt x="538099" y="0"/>
                  </a:cubicBezTo>
                  <a:lnTo>
                    <a:pt x="10253599" y="0"/>
                  </a:lnTo>
                  <a:lnTo>
                    <a:pt x="10253599" y="6350"/>
                  </a:lnTo>
                  <a:lnTo>
                    <a:pt x="10253599" y="0"/>
                  </a:lnTo>
                  <a:cubicBezTo>
                    <a:pt x="10550779" y="0"/>
                    <a:pt x="10791698" y="240030"/>
                    <a:pt x="10791698" y="536194"/>
                  </a:cubicBezTo>
                  <a:lnTo>
                    <a:pt x="10785348" y="536194"/>
                  </a:lnTo>
                  <a:lnTo>
                    <a:pt x="10791698" y="536194"/>
                  </a:lnTo>
                  <a:lnTo>
                    <a:pt x="10791698" y="2131314"/>
                  </a:lnTo>
                  <a:lnTo>
                    <a:pt x="10785348" y="2131314"/>
                  </a:lnTo>
                  <a:lnTo>
                    <a:pt x="10791698" y="2131314"/>
                  </a:lnTo>
                  <a:cubicBezTo>
                    <a:pt x="10791698" y="2427478"/>
                    <a:pt x="10550779" y="2667508"/>
                    <a:pt x="10253599" y="2667508"/>
                  </a:cubicBezTo>
                  <a:lnTo>
                    <a:pt x="10253599" y="2661158"/>
                  </a:lnTo>
                  <a:lnTo>
                    <a:pt x="10253599" y="2667508"/>
                  </a:lnTo>
                  <a:lnTo>
                    <a:pt x="538099" y="2667508"/>
                  </a:lnTo>
                  <a:lnTo>
                    <a:pt x="538099" y="2661158"/>
                  </a:lnTo>
                  <a:lnTo>
                    <a:pt x="538099" y="2667508"/>
                  </a:lnTo>
                  <a:cubicBezTo>
                    <a:pt x="240919" y="2667635"/>
                    <a:pt x="0" y="2427478"/>
                    <a:pt x="0" y="2131314"/>
                  </a:cubicBezTo>
                  <a:lnTo>
                    <a:pt x="0" y="536194"/>
                  </a:lnTo>
                  <a:lnTo>
                    <a:pt x="6350" y="536194"/>
                  </a:lnTo>
                  <a:lnTo>
                    <a:pt x="0" y="536194"/>
                  </a:lnTo>
                  <a:moveTo>
                    <a:pt x="12700" y="536194"/>
                  </a:moveTo>
                  <a:lnTo>
                    <a:pt x="12700" y="2131314"/>
                  </a:lnTo>
                  <a:lnTo>
                    <a:pt x="6350" y="2131314"/>
                  </a:lnTo>
                  <a:lnTo>
                    <a:pt x="12700" y="2131314"/>
                  </a:lnTo>
                  <a:cubicBezTo>
                    <a:pt x="12700" y="2420493"/>
                    <a:pt x="247904" y="2654808"/>
                    <a:pt x="538099" y="2654808"/>
                  </a:cubicBezTo>
                  <a:lnTo>
                    <a:pt x="10253599" y="2654808"/>
                  </a:lnTo>
                  <a:cubicBezTo>
                    <a:pt x="10543794" y="2654808"/>
                    <a:pt x="10778998" y="2420366"/>
                    <a:pt x="10778998" y="2131314"/>
                  </a:cubicBezTo>
                  <a:lnTo>
                    <a:pt x="10778998" y="536194"/>
                  </a:lnTo>
                  <a:cubicBezTo>
                    <a:pt x="10779125" y="247142"/>
                    <a:pt x="10543921" y="12700"/>
                    <a:pt x="10253726" y="12700"/>
                  </a:cubicBezTo>
                  <a:lnTo>
                    <a:pt x="538226" y="12700"/>
                  </a:lnTo>
                  <a:lnTo>
                    <a:pt x="538226" y="6350"/>
                  </a:lnTo>
                  <a:lnTo>
                    <a:pt x="538226" y="12700"/>
                  </a:lnTo>
                  <a:cubicBezTo>
                    <a:pt x="247904" y="12700"/>
                    <a:pt x="12700" y="247142"/>
                    <a:pt x="12700" y="536194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201639" y="5584626"/>
            <a:ext cx="3486001" cy="435620"/>
            <a:chOff x="0" y="0"/>
            <a:chExt cx="4648002" cy="5808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48002" cy="580827"/>
            </a:xfrm>
            <a:custGeom>
              <a:avLst/>
              <a:gdLst/>
              <a:ahLst/>
              <a:cxnLst/>
              <a:rect r="r" b="b" t="t" l="l"/>
              <a:pathLst>
                <a:path h="580827" w="4648002">
                  <a:moveTo>
                    <a:pt x="0" y="0"/>
                  </a:moveTo>
                  <a:lnTo>
                    <a:pt x="4648002" y="0"/>
                  </a:lnTo>
                  <a:lnTo>
                    <a:pt x="4648002" y="580827"/>
                  </a:lnTo>
                  <a:lnTo>
                    <a:pt x="0" y="580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4648002" cy="59987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Current Challenges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01639" y="6179195"/>
            <a:ext cx="7535466" cy="847725"/>
            <a:chOff x="0" y="0"/>
            <a:chExt cx="10047288" cy="11303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047288" cy="1130300"/>
            </a:xfrm>
            <a:custGeom>
              <a:avLst/>
              <a:gdLst/>
              <a:ahLst/>
              <a:cxnLst/>
              <a:rect r="r" b="b" t="t" l="l"/>
              <a:pathLst>
                <a:path h="1130300" w="10047288">
                  <a:moveTo>
                    <a:pt x="0" y="0"/>
                  </a:moveTo>
                  <a:lnTo>
                    <a:pt x="10047288" y="0"/>
                  </a:lnTo>
                  <a:lnTo>
                    <a:pt x="10047288" y="1130300"/>
                  </a:lnTo>
                  <a:lnTo>
                    <a:pt x="0" y="11303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047288" cy="1216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12"/>
                </a:lnSpc>
              </a:pPr>
              <a:r>
                <a:rPr lang="en-US" sz="2062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E-commerce faces sustainability and integration issues across models.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271695" y="5305425"/>
            <a:ext cx="8093869" cy="2000696"/>
            <a:chOff x="0" y="0"/>
            <a:chExt cx="10791825" cy="266759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10778998" cy="2654935"/>
            </a:xfrm>
            <a:custGeom>
              <a:avLst/>
              <a:gdLst/>
              <a:ahLst/>
              <a:cxnLst/>
              <a:rect r="r" b="b" t="t" l="l"/>
              <a:pathLst>
                <a:path h="2654935" w="10778998">
                  <a:moveTo>
                    <a:pt x="0" y="529844"/>
                  </a:moveTo>
                  <a:cubicBezTo>
                    <a:pt x="0" y="237236"/>
                    <a:pt x="238125" y="0"/>
                    <a:pt x="531749" y="0"/>
                  </a:cubicBezTo>
                  <a:lnTo>
                    <a:pt x="10247249" y="0"/>
                  </a:lnTo>
                  <a:cubicBezTo>
                    <a:pt x="10541000" y="0"/>
                    <a:pt x="10778998" y="237236"/>
                    <a:pt x="10778998" y="529844"/>
                  </a:cubicBezTo>
                  <a:lnTo>
                    <a:pt x="10778998" y="2124964"/>
                  </a:lnTo>
                  <a:cubicBezTo>
                    <a:pt x="10778998" y="2417572"/>
                    <a:pt x="10540873" y="2654808"/>
                    <a:pt x="10247249" y="2654808"/>
                  </a:cubicBezTo>
                  <a:lnTo>
                    <a:pt x="531749" y="2654808"/>
                  </a:lnTo>
                  <a:cubicBezTo>
                    <a:pt x="238125" y="2654935"/>
                    <a:pt x="0" y="2417699"/>
                    <a:pt x="0" y="2124964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791698" cy="2667635"/>
            </a:xfrm>
            <a:custGeom>
              <a:avLst/>
              <a:gdLst/>
              <a:ahLst/>
              <a:cxnLst/>
              <a:rect r="r" b="b" t="t" l="l"/>
              <a:pathLst>
                <a:path h="2667635" w="10791698">
                  <a:moveTo>
                    <a:pt x="0" y="536194"/>
                  </a:moveTo>
                  <a:cubicBezTo>
                    <a:pt x="0" y="240030"/>
                    <a:pt x="240919" y="0"/>
                    <a:pt x="538099" y="0"/>
                  </a:cubicBezTo>
                  <a:lnTo>
                    <a:pt x="10253599" y="0"/>
                  </a:lnTo>
                  <a:lnTo>
                    <a:pt x="10253599" y="6350"/>
                  </a:lnTo>
                  <a:lnTo>
                    <a:pt x="10253599" y="0"/>
                  </a:lnTo>
                  <a:cubicBezTo>
                    <a:pt x="10550779" y="0"/>
                    <a:pt x="10791698" y="240030"/>
                    <a:pt x="10791698" y="536194"/>
                  </a:cubicBezTo>
                  <a:lnTo>
                    <a:pt x="10785348" y="536194"/>
                  </a:lnTo>
                  <a:lnTo>
                    <a:pt x="10791698" y="536194"/>
                  </a:lnTo>
                  <a:lnTo>
                    <a:pt x="10791698" y="2131314"/>
                  </a:lnTo>
                  <a:lnTo>
                    <a:pt x="10785348" y="2131314"/>
                  </a:lnTo>
                  <a:lnTo>
                    <a:pt x="10791698" y="2131314"/>
                  </a:lnTo>
                  <a:cubicBezTo>
                    <a:pt x="10791698" y="2427478"/>
                    <a:pt x="10550779" y="2667508"/>
                    <a:pt x="10253599" y="2667508"/>
                  </a:cubicBezTo>
                  <a:lnTo>
                    <a:pt x="10253599" y="2661158"/>
                  </a:lnTo>
                  <a:lnTo>
                    <a:pt x="10253599" y="2667508"/>
                  </a:lnTo>
                  <a:lnTo>
                    <a:pt x="538099" y="2667508"/>
                  </a:lnTo>
                  <a:lnTo>
                    <a:pt x="538099" y="2661158"/>
                  </a:lnTo>
                  <a:lnTo>
                    <a:pt x="538099" y="2667508"/>
                  </a:lnTo>
                  <a:cubicBezTo>
                    <a:pt x="240919" y="2667635"/>
                    <a:pt x="0" y="2427478"/>
                    <a:pt x="0" y="2131314"/>
                  </a:cubicBezTo>
                  <a:lnTo>
                    <a:pt x="0" y="536194"/>
                  </a:lnTo>
                  <a:lnTo>
                    <a:pt x="6350" y="536194"/>
                  </a:lnTo>
                  <a:lnTo>
                    <a:pt x="0" y="536194"/>
                  </a:lnTo>
                  <a:moveTo>
                    <a:pt x="12700" y="536194"/>
                  </a:moveTo>
                  <a:lnTo>
                    <a:pt x="12700" y="2131314"/>
                  </a:lnTo>
                  <a:lnTo>
                    <a:pt x="6350" y="2131314"/>
                  </a:lnTo>
                  <a:lnTo>
                    <a:pt x="12700" y="2131314"/>
                  </a:lnTo>
                  <a:cubicBezTo>
                    <a:pt x="12700" y="2420493"/>
                    <a:pt x="247904" y="2654808"/>
                    <a:pt x="538099" y="2654808"/>
                  </a:cubicBezTo>
                  <a:lnTo>
                    <a:pt x="10253599" y="2654808"/>
                  </a:lnTo>
                  <a:cubicBezTo>
                    <a:pt x="10543794" y="2654808"/>
                    <a:pt x="10778998" y="2420366"/>
                    <a:pt x="10778998" y="2131314"/>
                  </a:cubicBezTo>
                  <a:lnTo>
                    <a:pt x="10778998" y="536194"/>
                  </a:lnTo>
                  <a:cubicBezTo>
                    <a:pt x="10779125" y="247142"/>
                    <a:pt x="10543921" y="12700"/>
                    <a:pt x="10253726" y="12700"/>
                  </a:cubicBezTo>
                  <a:lnTo>
                    <a:pt x="538226" y="12700"/>
                  </a:lnTo>
                  <a:lnTo>
                    <a:pt x="538226" y="6350"/>
                  </a:lnTo>
                  <a:lnTo>
                    <a:pt x="538226" y="12700"/>
                  </a:lnTo>
                  <a:cubicBezTo>
                    <a:pt x="247904" y="12700"/>
                    <a:pt x="12700" y="247142"/>
                    <a:pt x="12700" y="536194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9550896" y="5584626"/>
            <a:ext cx="3486001" cy="435620"/>
            <a:chOff x="0" y="0"/>
            <a:chExt cx="4648002" cy="58082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648002" cy="580827"/>
            </a:xfrm>
            <a:custGeom>
              <a:avLst/>
              <a:gdLst/>
              <a:ahLst/>
              <a:cxnLst/>
              <a:rect r="r" b="b" t="t" l="l"/>
              <a:pathLst>
                <a:path h="580827" w="4648002">
                  <a:moveTo>
                    <a:pt x="0" y="0"/>
                  </a:moveTo>
                  <a:lnTo>
                    <a:pt x="4648002" y="0"/>
                  </a:lnTo>
                  <a:lnTo>
                    <a:pt x="4648002" y="580827"/>
                  </a:lnTo>
                  <a:lnTo>
                    <a:pt x="0" y="580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4648002" cy="59987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Unified Platform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50896" y="6179195"/>
            <a:ext cx="7535466" cy="423862"/>
            <a:chOff x="0" y="0"/>
            <a:chExt cx="10047288" cy="56515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047288" cy="565150"/>
            </a:xfrm>
            <a:custGeom>
              <a:avLst/>
              <a:gdLst/>
              <a:ahLst/>
              <a:cxnLst/>
              <a:rect r="r" b="b" t="t" l="l"/>
              <a:pathLst>
                <a:path h="565150" w="10047288">
                  <a:moveTo>
                    <a:pt x="0" y="0"/>
                  </a:moveTo>
                  <a:lnTo>
                    <a:pt x="10047288" y="0"/>
                  </a:lnTo>
                  <a:lnTo>
                    <a:pt x="10047288" y="565150"/>
                  </a:lnTo>
                  <a:lnTo>
                    <a:pt x="0" y="5651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10047288" cy="6508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12"/>
                </a:lnSpc>
              </a:pPr>
              <a:r>
                <a:rPr lang="en-US" sz="2062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Combines B2C, C2B, and B2B for seamless commerce.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22436" y="7561510"/>
            <a:ext cx="8093869" cy="2000696"/>
            <a:chOff x="0" y="0"/>
            <a:chExt cx="10791825" cy="266759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10778998" cy="2654935"/>
            </a:xfrm>
            <a:custGeom>
              <a:avLst/>
              <a:gdLst/>
              <a:ahLst/>
              <a:cxnLst/>
              <a:rect r="r" b="b" t="t" l="l"/>
              <a:pathLst>
                <a:path h="2654935" w="10778998">
                  <a:moveTo>
                    <a:pt x="0" y="529844"/>
                  </a:moveTo>
                  <a:cubicBezTo>
                    <a:pt x="0" y="237236"/>
                    <a:pt x="238125" y="0"/>
                    <a:pt x="531749" y="0"/>
                  </a:cubicBezTo>
                  <a:lnTo>
                    <a:pt x="10247249" y="0"/>
                  </a:lnTo>
                  <a:cubicBezTo>
                    <a:pt x="10541000" y="0"/>
                    <a:pt x="10778998" y="237236"/>
                    <a:pt x="10778998" y="529844"/>
                  </a:cubicBezTo>
                  <a:lnTo>
                    <a:pt x="10778998" y="2124964"/>
                  </a:lnTo>
                  <a:cubicBezTo>
                    <a:pt x="10778998" y="2417572"/>
                    <a:pt x="10540873" y="2654808"/>
                    <a:pt x="10247249" y="2654808"/>
                  </a:cubicBezTo>
                  <a:lnTo>
                    <a:pt x="531749" y="2654808"/>
                  </a:lnTo>
                  <a:cubicBezTo>
                    <a:pt x="238125" y="2654935"/>
                    <a:pt x="0" y="2417699"/>
                    <a:pt x="0" y="2124964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791698" cy="2667635"/>
            </a:xfrm>
            <a:custGeom>
              <a:avLst/>
              <a:gdLst/>
              <a:ahLst/>
              <a:cxnLst/>
              <a:rect r="r" b="b" t="t" l="l"/>
              <a:pathLst>
                <a:path h="2667635" w="10791698">
                  <a:moveTo>
                    <a:pt x="0" y="536194"/>
                  </a:moveTo>
                  <a:cubicBezTo>
                    <a:pt x="0" y="240030"/>
                    <a:pt x="240919" y="0"/>
                    <a:pt x="538099" y="0"/>
                  </a:cubicBezTo>
                  <a:lnTo>
                    <a:pt x="10253599" y="0"/>
                  </a:lnTo>
                  <a:lnTo>
                    <a:pt x="10253599" y="6350"/>
                  </a:lnTo>
                  <a:lnTo>
                    <a:pt x="10253599" y="0"/>
                  </a:lnTo>
                  <a:cubicBezTo>
                    <a:pt x="10550779" y="0"/>
                    <a:pt x="10791698" y="240030"/>
                    <a:pt x="10791698" y="536194"/>
                  </a:cubicBezTo>
                  <a:lnTo>
                    <a:pt x="10785348" y="536194"/>
                  </a:lnTo>
                  <a:lnTo>
                    <a:pt x="10791698" y="536194"/>
                  </a:lnTo>
                  <a:lnTo>
                    <a:pt x="10791698" y="2131314"/>
                  </a:lnTo>
                  <a:lnTo>
                    <a:pt x="10785348" y="2131314"/>
                  </a:lnTo>
                  <a:lnTo>
                    <a:pt x="10791698" y="2131314"/>
                  </a:lnTo>
                  <a:cubicBezTo>
                    <a:pt x="10791698" y="2427478"/>
                    <a:pt x="10550779" y="2667508"/>
                    <a:pt x="10253599" y="2667508"/>
                  </a:cubicBezTo>
                  <a:lnTo>
                    <a:pt x="10253599" y="2661158"/>
                  </a:lnTo>
                  <a:lnTo>
                    <a:pt x="10253599" y="2667508"/>
                  </a:lnTo>
                  <a:lnTo>
                    <a:pt x="538099" y="2667508"/>
                  </a:lnTo>
                  <a:lnTo>
                    <a:pt x="538099" y="2661158"/>
                  </a:lnTo>
                  <a:lnTo>
                    <a:pt x="538099" y="2667508"/>
                  </a:lnTo>
                  <a:cubicBezTo>
                    <a:pt x="240919" y="2667635"/>
                    <a:pt x="0" y="2427478"/>
                    <a:pt x="0" y="2131314"/>
                  </a:cubicBezTo>
                  <a:lnTo>
                    <a:pt x="0" y="536194"/>
                  </a:lnTo>
                  <a:lnTo>
                    <a:pt x="6350" y="536194"/>
                  </a:lnTo>
                  <a:lnTo>
                    <a:pt x="0" y="536194"/>
                  </a:lnTo>
                  <a:moveTo>
                    <a:pt x="12700" y="536194"/>
                  </a:moveTo>
                  <a:lnTo>
                    <a:pt x="12700" y="2131314"/>
                  </a:lnTo>
                  <a:lnTo>
                    <a:pt x="6350" y="2131314"/>
                  </a:lnTo>
                  <a:lnTo>
                    <a:pt x="12700" y="2131314"/>
                  </a:lnTo>
                  <a:cubicBezTo>
                    <a:pt x="12700" y="2420493"/>
                    <a:pt x="247904" y="2654808"/>
                    <a:pt x="538099" y="2654808"/>
                  </a:cubicBezTo>
                  <a:lnTo>
                    <a:pt x="10253599" y="2654808"/>
                  </a:lnTo>
                  <a:cubicBezTo>
                    <a:pt x="10543794" y="2654808"/>
                    <a:pt x="10778998" y="2420366"/>
                    <a:pt x="10778998" y="2131314"/>
                  </a:cubicBezTo>
                  <a:lnTo>
                    <a:pt x="10778998" y="536194"/>
                  </a:lnTo>
                  <a:cubicBezTo>
                    <a:pt x="10779125" y="247142"/>
                    <a:pt x="10543921" y="12700"/>
                    <a:pt x="10253726" y="12700"/>
                  </a:cubicBezTo>
                  <a:lnTo>
                    <a:pt x="538226" y="12700"/>
                  </a:lnTo>
                  <a:lnTo>
                    <a:pt x="538226" y="6350"/>
                  </a:lnTo>
                  <a:lnTo>
                    <a:pt x="538226" y="12700"/>
                  </a:lnTo>
                  <a:cubicBezTo>
                    <a:pt x="247904" y="12700"/>
                    <a:pt x="12700" y="247142"/>
                    <a:pt x="12700" y="536194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201639" y="7840712"/>
            <a:ext cx="3486001" cy="435620"/>
            <a:chOff x="0" y="0"/>
            <a:chExt cx="4648002" cy="58082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648002" cy="580827"/>
            </a:xfrm>
            <a:custGeom>
              <a:avLst/>
              <a:gdLst/>
              <a:ahLst/>
              <a:cxnLst/>
              <a:rect r="r" b="b" t="t" l="l"/>
              <a:pathLst>
                <a:path h="580827" w="4648002">
                  <a:moveTo>
                    <a:pt x="0" y="0"/>
                  </a:moveTo>
                  <a:lnTo>
                    <a:pt x="4648002" y="0"/>
                  </a:lnTo>
                  <a:lnTo>
                    <a:pt x="4648002" y="580827"/>
                  </a:lnTo>
                  <a:lnTo>
                    <a:pt x="0" y="580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9050"/>
              <a:ext cx="4648002" cy="59987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Tech Stack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01639" y="8435280"/>
            <a:ext cx="7535466" cy="847725"/>
            <a:chOff x="0" y="0"/>
            <a:chExt cx="10047288" cy="11303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047288" cy="1130300"/>
            </a:xfrm>
            <a:custGeom>
              <a:avLst/>
              <a:gdLst/>
              <a:ahLst/>
              <a:cxnLst/>
              <a:rect r="r" b="b" t="t" l="l"/>
              <a:pathLst>
                <a:path h="1130300" w="10047288">
                  <a:moveTo>
                    <a:pt x="0" y="0"/>
                  </a:moveTo>
                  <a:lnTo>
                    <a:pt x="10047288" y="0"/>
                  </a:lnTo>
                  <a:lnTo>
                    <a:pt x="10047288" y="1130300"/>
                  </a:lnTo>
                  <a:lnTo>
                    <a:pt x="0" y="11303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10047288" cy="1216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12"/>
                </a:lnSpc>
              </a:pPr>
              <a:r>
                <a:rPr lang="en-US" sz="2062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Built with HTML, CSS, Flask, and MySQL for scalable performance.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271695" y="7561510"/>
            <a:ext cx="8093869" cy="2000696"/>
            <a:chOff x="0" y="0"/>
            <a:chExt cx="10791825" cy="2667595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6350" y="6350"/>
              <a:ext cx="10778998" cy="2654935"/>
            </a:xfrm>
            <a:custGeom>
              <a:avLst/>
              <a:gdLst/>
              <a:ahLst/>
              <a:cxnLst/>
              <a:rect r="r" b="b" t="t" l="l"/>
              <a:pathLst>
                <a:path h="2654935" w="10778998">
                  <a:moveTo>
                    <a:pt x="0" y="529844"/>
                  </a:moveTo>
                  <a:cubicBezTo>
                    <a:pt x="0" y="237236"/>
                    <a:pt x="238125" y="0"/>
                    <a:pt x="531749" y="0"/>
                  </a:cubicBezTo>
                  <a:lnTo>
                    <a:pt x="10247249" y="0"/>
                  </a:lnTo>
                  <a:cubicBezTo>
                    <a:pt x="10541000" y="0"/>
                    <a:pt x="10778998" y="237236"/>
                    <a:pt x="10778998" y="529844"/>
                  </a:cubicBezTo>
                  <a:lnTo>
                    <a:pt x="10778998" y="2124964"/>
                  </a:lnTo>
                  <a:cubicBezTo>
                    <a:pt x="10778998" y="2417572"/>
                    <a:pt x="10540873" y="2654808"/>
                    <a:pt x="10247249" y="2654808"/>
                  </a:cubicBezTo>
                  <a:lnTo>
                    <a:pt x="531749" y="2654808"/>
                  </a:lnTo>
                  <a:cubicBezTo>
                    <a:pt x="238125" y="2654935"/>
                    <a:pt x="0" y="2417699"/>
                    <a:pt x="0" y="2124964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0791698" cy="2667635"/>
            </a:xfrm>
            <a:custGeom>
              <a:avLst/>
              <a:gdLst/>
              <a:ahLst/>
              <a:cxnLst/>
              <a:rect r="r" b="b" t="t" l="l"/>
              <a:pathLst>
                <a:path h="2667635" w="10791698">
                  <a:moveTo>
                    <a:pt x="0" y="536194"/>
                  </a:moveTo>
                  <a:cubicBezTo>
                    <a:pt x="0" y="240030"/>
                    <a:pt x="240919" y="0"/>
                    <a:pt x="538099" y="0"/>
                  </a:cubicBezTo>
                  <a:lnTo>
                    <a:pt x="10253599" y="0"/>
                  </a:lnTo>
                  <a:lnTo>
                    <a:pt x="10253599" y="6350"/>
                  </a:lnTo>
                  <a:lnTo>
                    <a:pt x="10253599" y="0"/>
                  </a:lnTo>
                  <a:cubicBezTo>
                    <a:pt x="10550779" y="0"/>
                    <a:pt x="10791698" y="240030"/>
                    <a:pt x="10791698" y="536194"/>
                  </a:cubicBezTo>
                  <a:lnTo>
                    <a:pt x="10785348" y="536194"/>
                  </a:lnTo>
                  <a:lnTo>
                    <a:pt x="10791698" y="536194"/>
                  </a:lnTo>
                  <a:lnTo>
                    <a:pt x="10791698" y="2131314"/>
                  </a:lnTo>
                  <a:lnTo>
                    <a:pt x="10785348" y="2131314"/>
                  </a:lnTo>
                  <a:lnTo>
                    <a:pt x="10791698" y="2131314"/>
                  </a:lnTo>
                  <a:cubicBezTo>
                    <a:pt x="10791698" y="2427478"/>
                    <a:pt x="10550779" y="2667508"/>
                    <a:pt x="10253599" y="2667508"/>
                  </a:cubicBezTo>
                  <a:lnTo>
                    <a:pt x="10253599" y="2661158"/>
                  </a:lnTo>
                  <a:lnTo>
                    <a:pt x="10253599" y="2667508"/>
                  </a:lnTo>
                  <a:lnTo>
                    <a:pt x="538099" y="2667508"/>
                  </a:lnTo>
                  <a:lnTo>
                    <a:pt x="538099" y="2661158"/>
                  </a:lnTo>
                  <a:lnTo>
                    <a:pt x="538099" y="2667508"/>
                  </a:lnTo>
                  <a:cubicBezTo>
                    <a:pt x="240919" y="2667635"/>
                    <a:pt x="0" y="2427478"/>
                    <a:pt x="0" y="2131314"/>
                  </a:cubicBezTo>
                  <a:lnTo>
                    <a:pt x="0" y="536194"/>
                  </a:lnTo>
                  <a:lnTo>
                    <a:pt x="6350" y="536194"/>
                  </a:lnTo>
                  <a:lnTo>
                    <a:pt x="0" y="536194"/>
                  </a:lnTo>
                  <a:moveTo>
                    <a:pt x="12700" y="536194"/>
                  </a:moveTo>
                  <a:lnTo>
                    <a:pt x="12700" y="2131314"/>
                  </a:lnTo>
                  <a:lnTo>
                    <a:pt x="6350" y="2131314"/>
                  </a:lnTo>
                  <a:lnTo>
                    <a:pt x="12700" y="2131314"/>
                  </a:lnTo>
                  <a:cubicBezTo>
                    <a:pt x="12700" y="2420493"/>
                    <a:pt x="247904" y="2654808"/>
                    <a:pt x="538099" y="2654808"/>
                  </a:cubicBezTo>
                  <a:lnTo>
                    <a:pt x="10253599" y="2654808"/>
                  </a:lnTo>
                  <a:cubicBezTo>
                    <a:pt x="10543794" y="2654808"/>
                    <a:pt x="10778998" y="2420366"/>
                    <a:pt x="10778998" y="2131314"/>
                  </a:cubicBezTo>
                  <a:lnTo>
                    <a:pt x="10778998" y="536194"/>
                  </a:lnTo>
                  <a:cubicBezTo>
                    <a:pt x="10779125" y="247142"/>
                    <a:pt x="10543921" y="12700"/>
                    <a:pt x="10253726" y="12700"/>
                  </a:cubicBezTo>
                  <a:lnTo>
                    <a:pt x="538226" y="12700"/>
                  </a:lnTo>
                  <a:lnTo>
                    <a:pt x="538226" y="6350"/>
                  </a:lnTo>
                  <a:lnTo>
                    <a:pt x="538226" y="12700"/>
                  </a:lnTo>
                  <a:cubicBezTo>
                    <a:pt x="247904" y="12700"/>
                    <a:pt x="12700" y="247142"/>
                    <a:pt x="12700" y="536194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9550896" y="7840712"/>
            <a:ext cx="3486001" cy="435620"/>
            <a:chOff x="0" y="0"/>
            <a:chExt cx="4648002" cy="580827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4648002" cy="580827"/>
            </a:xfrm>
            <a:custGeom>
              <a:avLst/>
              <a:gdLst/>
              <a:ahLst/>
              <a:cxnLst/>
              <a:rect r="r" b="b" t="t" l="l"/>
              <a:pathLst>
                <a:path h="580827" w="4648002">
                  <a:moveTo>
                    <a:pt x="0" y="0"/>
                  </a:moveTo>
                  <a:lnTo>
                    <a:pt x="4648002" y="0"/>
                  </a:lnTo>
                  <a:lnTo>
                    <a:pt x="4648002" y="580827"/>
                  </a:lnTo>
                  <a:lnTo>
                    <a:pt x="0" y="580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19050"/>
              <a:ext cx="4648002" cy="59987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Goal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9550896" y="8435280"/>
            <a:ext cx="7535466" cy="423862"/>
            <a:chOff x="0" y="0"/>
            <a:chExt cx="10047288" cy="56515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0047288" cy="565150"/>
            </a:xfrm>
            <a:custGeom>
              <a:avLst/>
              <a:gdLst/>
              <a:ahLst/>
              <a:cxnLst/>
              <a:rect r="r" b="b" t="t" l="l"/>
              <a:pathLst>
                <a:path h="565150" w="10047288">
                  <a:moveTo>
                    <a:pt x="0" y="0"/>
                  </a:moveTo>
                  <a:lnTo>
                    <a:pt x="10047288" y="0"/>
                  </a:lnTo>
                  <a:lnTo>
                    <a:pt x="10047288" y="565150"/>
                  </a:lnTo>
                  <a:lnTo>
                    <a:pt x="0" y="5651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85725"/>
              <a:ext cx="10047288" cy="6508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12"/>
                </a:lnSpc>
              </a:pPr>
              <a:r>
                <a:rPr lang="en-US" sz="2062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Create a scalable and eco-friendly e-commerce platform.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7200900" cy="10287000"/>
          </a:xfrm>
          <a:custGeom>
            <a:avLst/>
            <a:gdLst/>
            <a:ahLst/>
            <a:cxnLst/>
            <a:rect r="r" b="b" t="t" l="l"/>
            <a:pathLst>
              <a:path h="10287000" w="72009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805886" y="2656731"/>
            <a:ext cx="7126933" cy="890885"/>
            <a:chOff x="0" y="0"/>
            <a:chExt cx="9502577" cy="11878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502577" cy="1187847"/>
            </a:xfrm>
            <a:custGeom>
              <a:avLst/>
              <a:gdLst/>
              <a:ahLst/>
              <a:cxnLst/>
              <a:rect r="r" b="b" t="t" l="l"/>
              <a:pathLst>
                <a:path h="1187847" w="9502577">
                  <a:moveTo>
                    <a:pt x="0" y="0"/>
                  </a:moveTo>
                  <a:lnTo>
                    <a:pt x="9502577" y="0"/>
                  </a:lnTo>
                  <a:lnTo>
                    <a:pt x="9502577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502577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Problem Statement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01124" y="3949005"/>
            <a:ext cx="618828" cy="618828"/>
            <a:chOff x="0" y="0"/>
            <a:chExt cx="825103" cy="8251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406146"/>
                  </a:moveTo>
                  <a:cubicBezTo>
                    <a:pt x="0" y="181864"/>
                    <a:pt x="181864" y="0"/>
                    <a:pt x="406146" y="0"/>
                  </a:cubicBezTo>
                  <a:cubicBezTo>
                    <a:pt x="630428" y="0"/>
                    <a:pt x="812419" y="181864"/>
                    <a:pt x="812419" y="406146"/>
                  </a:cubicBezTo>
                  <a:cubicBezTo>
                    <a:pt x="812419" y="630428"/>
                    <a:pt x="630555" y="812419"/>
                    <a:pt x="406146" y="812419"/>
                  </a:cubicBezTo>
                  <a:cubicBezTo>
                    <a:pt x="181737" y="812419"/>
                    <a:pt x="0" y="630555"/>
                    <a:pt x="0" y="40614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412496"/>
                  </a:moveTo>
                  <a:cubicBezTo>
                    <a:pt x="0" y="184658"/>
                    <a:pt x="184658" y="0"/>
                    <a:pt x="412496" y="0"/>
                  </a:cubicBezTo>
                  <a:cubicBezTo>
                    <a:pt x="413639" y="0"/>
                    <a:pt x="414909" y="381"/>
                    <a:pt x="415925" y="1016"/>
                  </a:cubicBezTo>
                  <a:lnTo>
                    <a:pt x="412496" y="6350"/>
                  </a:lnTo>
                  <a:lnTo>
                    <a:pt x="412496" y="0"/>
                  </a:lnTo>
                  <a:lnTo>
                    <a:pt x="412496" y="6350"/>
                  </a:lnTo>
                  <a:lnTo>
                    <a:pt x="412496" y="0"/>
                  </a:lnTo>
                  <a:cubicBezTo>
                    <a:pt x="640334" y="0"/>
                    <a:pt x="825119" y="184658"/>
                    <a:pt x="825119" y="412496"/>
                  </a:cubicBezTo>
                  <a:cubicBezTo>
                    <a:pt x="825119" y="414909"/>
                    <a:pt x="823722" y="417068"/>
                    <a:pt x="821563" y="418211"/>
                  </a:cubicBezTo>
                  <a:lnTo>
                    <a:pt x="818769" y="412496"/>
                  </a:lnTo>
                  <a:lnTo>
                    <a:pt x="825119" y="412496"/>
                  </a:lnTo>
                  <a:cubicBezTo>
                    <a:pt x="825119" y="640334"/>
                    <a:pt x="640461" y="824992"/>
                    <a:pt x="412623" y="824992"/>
                  </a:cubicBezTo>
                  <a:lnTo>
                    <a:pt x="412623" y="818642"/>
                  </a:lnTo>
                  <a:lnTo>
                    <a:pt x="412623" y="812292"/>
                  </a:lnTo>
                  <a:lnTo>
                    <a:pt x="412623" y="818642"/>
                  </a:lnTo>
                  <a:lnTo>
                    <a:pt x="412623" y="824992"/>
                  </a:lnTo>
                  <a:cubicBezTo>
                    <a:pt x="184658" y="825119"/>
                    <a:pt x="0" y="640334"/>
                    <a:pt x="0" y="412496"/>
                  </a:cubicBezTo>
                  <a:lnTo>
                    <a:pt x="6350" y="412496"/>
                  </a:lnTo>
                  <a:lnTo>
                    <a:pt x="0" y="412496"/>
                  </a:lnTo>
                  <a:moveTo>
                    <a:pt x="12700" y="412496"/>
                  </a:moveTo>
                  <a:lnTo>
                    <a:pt x="6350" y="412496"/>
                  </a:lnTo>
                  <a:lnTo>
                    <a:pt x="12700" y="412496"/>
                  </a:lnTo>
                  <a:cubicBezTo>
                    <a:pt x="12700" y="633349"/>
                    <a:pt x="191770" y="812419"/>
                    <a:pt x="412496" y="812419"/>
                  </a:cubicBezTo>
                  <a:cubicBezTo>
                    <a:pt x="416052" y="812419"/>
                    <a:pt x="418846" y="815213"/>
                    <a:pt x="418846" y="818769"/>
                  </a:cubicBezTo>
                  <a:cubicBezTo>
                    <a:pt x="418846" y="822325"/>
                    <a:pt x="416052" y="825119"/>
                    <a:pt x="412496" y="825119"/>
                  </a:cubicBezTo>
                  <a:cubicBezTo>
                    <a:pt x="408940" y="825119"/>
                    <a:pt x="406146" y="822325"/>
                    <a:pt x="406146" y="818769"/>
                  </a:cubicBezTo>
                  <a:cubicBezTo>
                    <a:pt x="406146" y="815213"/>
                    <a:pt x="408940" y="812419"/>
                    <a:pt x="412496" y="812419"/>
                  </a:cubicBezTo>
                  <a:cubicBezTo>
                    <a:pt x="633349" y="812419"/>
                    <a:pt x="812292" y="633349"/>
                    <a:pt x="812292" y="412623"/>
                  </a:cubicBezTo>
                  <a:cubicBezTo>
                    <a:pt x="812292" y="410210"/>
                    <a:pt x="813689" y="408051"/>
                    <a:pt x="815848" y="406908"/>
                  </a:cubicBezTo>
                  <a:lnTo>
                    <a:pt x="818642" y="412623"/>
                  </a:lnTo>
                  <a:lnTo>
                    <a:pt x="812292" y="412623"/>
                  </a:lnTo>
                  <a:cubicBezTo>
                    <a:pt x="812419" y="191770"/>
                    <a:pt x="633349" y="12700"/>
                    <a:pt x="412496" y="12700"/>
                  </a:cubicBezTo>
                  <a:cubicBezTo>
                    <a:pt x="411353" y="12700"/>
                    <a:pt x="410083" y="12319"/>
                    <a:pt x="409067" y="11684"/>
                  </a:cubicBezTo>
                  <a:lnTo>
                    <a:pt x="412496" y="6350"/>
                  </a:lnTo>
                  <a:lnTo>
                    <a:pt x="412496" y="12700"/>
                  </a:lnTo>
                  <a:cubicBezTo>
                    <a:pt x="191770" y="12700"/>
                    <a:pt x="12700" y="191770"/>
                    <a:pt x="12700" y="412496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685908" y="4046785"/>
            <a:ext cx="3563391" cy="445294"/>
            <a:chOff x="0" y="0"/>
            <a:chExt cx="4751188" cy="59372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Market Fragmentation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685908" y="4654451"/>
            <a:ext cx="3717875" cy="866775"/>
            <a:chOff x="0" y="0"/>
            <a:chExt cx="4957167" cy="11557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957167" cy="1155700"/>
            </a:xfrm>
            <a:custGeom>
              <a:avLst/>
              <a:gdLst/>
              <a:ahLst/>
              <a:cxnLst/>
              <a:rect r="r" b="b" t="t" l="l"/>
              <a:pathLst>
                <a:path h="1155700" w="4957167">
                  <a:moveTo>
                    <a:pt x="0" y="0"/>
                  </a:moveTo>
                  <a:lnTo>
                    <a:pt x="4957167" y="0"/>
                  </a:lnTo>
                  <a:lnTo>
                    <a:pt x="4957167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4957167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Siloed models limit market reach by 45%.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737455" y="3949005"/>
            <a:ext cx="618827" cy="618828"/>
            <a:chOff x="0" y="0"/>
            <a:chExt cx="825103" cy="8251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406146"/>
                  </a:moveTo>
                  <a:cubicBezTo>
                    <a:pt x="0" y="181864"/>
                    <a:pt x="181864" y="0"/>
                    <a:pt x="406146" y="0"/>
                  </a:cubicBezTo>
                  <a:cubicBezTo>
                    <a:pt x="630428" y="0"/>
                    <a:pt x="812419" y="181864"/>
                    <a:pt x="812419" y="406146"/>
                  </a:cubicBezTo>
                  <a:cubicBezTo>
                    <a:pt x="812419" y="630428"/>
                    <a:pt x="630555" y="812419"/>
                    <a:pt x="406146" y="812419"/>
                  </a:cubicBezTo>
                  <a:cubicBezTo>
                    <a:pt x="181737" y="812419"/>
                    <a:pt x="0" y="630555"/>
                    <a:pt x="0" y="40614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412496"/>
                  </a:moveTo>
                  <a:cubicBezTo>
                    <a:pt x="0" y="184658"/>
                    <a:pt x="184658" y="0"/>
                    <a:pt x="412496" y="0"/>
                  </a:cubicBezTo>
                  <a:cubicBezTo>
                    <a:pt x="413639" y="0"/>
                    <a:pt x="414909" y="381"/>
                    <a:pt x="415925" y="1016"/>
                  </a:cubicBezTo>
                  <a:lnTo>
                    <a:pt x="412496" y="6350"/>
                  </a:lnTo>
                  <a:lnTo>
                    <a:pt x="412496" y="0"/>
                  </a:lnTo>
                  <a:lnTo>
                    <a:pt x="412496" y="6350"/>
                  </a:lnTo>
                  <a:lnTo>
                    <a:pt x="412496" y="0"/>
                  </a:lnTo>
                  <a:cubicBezTo>
                    <a:pt x="640334" y="0"/>
                    <a:pt x="825119" y="184658"/>
                    <a:pt x="825119" y="412496"/>
                  </a:cubicBezTo>
                  <a:cubicBezTo>
                    <a:pt x="825119" y="414909"/>
                    <a:pt x="823722" y="417068"/>
                    <a:pt x="821563" y="418211"/>
                  </a:cubicBezTo>
                  <a:lnTo>
                    <a:pt x="818769" y="412496"/>
                  </a:lnTo>
                  <a:lnTo>
                    <a:pt x="825119" y="412496"/>
                  </a:lnTo>
                  <a:cubicBezTo>
                    <a:pt x="825119" y="640334"/>
                    <a:pt x="640461" y="824992"/>
                    <a:pt x="412623" y="824992"/>
                  </a:cubicBezTo>
                  <a:lnTo>
                    <a:pt x="412623" y="818642"/>
                  </a:lnTo>
                  <a:lnTo>
                    <a:pt x="412623" y="812292"/>
                  </a:lnTo>
                  <a:lnTo>
                    <a:pt x="412623" y="818642"/>
                  </a:lnTo>
                  <a:lnTo>
                    <a:pt x="412623" y="824992"/>
                  </a:lnTo>
                  <a:cubicBezTo>
                    <a:pt x="184658" y="825119"/>
                    <a:pt x="0" y="640334"/>
                    <a:pt x="0" y="412496"/>
                  </a:cubicBezTo>
                  <a:lnTo>
                    <a:pt x="6350" y="412496"/>
                  </a:lnTo>
                  <a:lnTo>
                    <a:pt x="0" y="412496"/>
                  </a:lnTo>
                  <a:moveTo>
                    <a:pt x="12700" y="412496"/>
                  </a:moveTo>
                  <a:lnTo>
                    <a:pt x="6350" y="412496"/>
                  </a:lnTo>
                  <a:lnTo>
                    <a:pt x="12700" y="412496"/>
                  </a:lnTo>
                  <a:cubicBezTo>
                    <a:pt x="12700" y="633349"/>
                    <a:pt x="191770" y="812419"/>
                    <a:pt x="412496" y="812419"/>
                  </a:cubicBezTo>
                  <a:cubicBezTo>
                    <a:pt x="416052" y="812419"/>
                    <a:pt x="418846" y="815213"/>
                    <a:pt x="418846" y="818769"/>
                  </a:cubicBezTo>
                  <a:cubicBezTo>
                    <a:pt x="418846" y="822325"/>
                    <a:pt x="416052" y="825119"/>
                    <a:pt x="412496" y="825119"/>
                  </a:cubicBezTo>
                  <a:cubicBezTo>
                    <a:pt x="408940" y="825119"/>
                    <a:pt x="406146" y="822325"/>
                    <a:pt x="406146" y="818769"/>
                  </a:cubicBezTo>
                  <a:cubicBezTo>
                    <a:pt x="406146" y="815213"/>
                    <a:pt x="408940" y="812419"/>
                    <a:pt x="412496" y="812419"/>
                  </a:cubicBezTo>
                  <a:cubicBezTo>
                    <a:pt x="633349" y="812419"/>
                    <a:pt x="812292" y="633349"/>
                    <a:pt x="812292" y="412623"/>
                  </a:cubicBezTo>
                  <a:cubicBezTo>
                    <a:pt x="812292" y="410210"/>
                    <a:pt x="813689" y="408051"/>
                    <a:pt x="815848" y="406908"/>
                  </a:cubicBezTo>
                  <a:lnTo>
                    <a:pt x="818642" y="412623"/>
                  </a:lnTo>
                  <a:lnTo>
                    <a:pt x="812292" y="412623"/>
                  </a:lnTo>
                  <a:cubicBezTo>
                    <a:pt x="812419" y="191770"/>
                    <a:pt x="633349" y="12700"/>
                    <a:pt x="412496" y="12700"/>
                  </a:cubicBezTo>
                  <a:cubicBezTo>
                    <a:pt x="411353" y="12700"/>
                    <a:pt x="410083" y="12319"/>
                    <a:pt x="409067" y="11684"/>
                  </a:cubicBezTo>
                  <a:lnTo>
                    <a:pt x="412496" y="6350"/>
                  </a:lnTo>
                  <a:lnTo>
                    <a:pt x="412496" y="12700"/>
                  </a:lnTo>
                  <a:cubicBezTo>
                    <a:pt x="191770" y="12700"/>
                    <a:pt x="12700" y="191770"/>
                    <a:pt x="12700" y="412496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3622239" y="4046785"/>
            <a:ext cx="3563391" cy="445294"/>
            <a:chOff x="0" y="0"/>
            <a:chExt cx="4751188" cy="59372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Environmental Impact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3622239" y="4654451"/>
            <a:ext cx="3717875" cy="1300163"/>
            <a:chOff x="0" y="0"/>
            <a:chExt cx="4957167" cy="173355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957167" cy="1733550"/>
            </a:xfrm>
            <a:custGeom>
              <a:avLst/>
              <a:gdLst/>
              <a:ahLst/>
              <a:cxnLst/>
              <a:rect r="r" b="b" t="t" l="l"/>
              <a:pathLst>
                <a:path h="1733550" w="4957167">
                  <a:moveTo>
                    <a:pt x="0" y="0"/>
                  </a:moveTo>
                  <a:lnTo>
                    <a:pt x="4957167" y="0"/>
                  </a:lnTo>
                  <a:lnTo>
                    <a:pt x="4957167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76200"/>
              <a:ext cx="4957167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Most platforms lack sustainability, increasing carbon footprint.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801124" y="6491436"/>
            <a:ext cx="618828" cy="618828"/>
            <a:chOff x="0" y="0"/>
            <a:chExt cx="825103" cy="8251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406146"/>
                  </a:moveTo>
                  <a:cubicBezTo>
                    <a:pt x="0" y="181864"/>
                    <a:pt x="181864" y="0"/>
                    <a:pt x="406146" y="0"/>
                  </a:cubicBezTo>
                  <a:cubicBezTo>
                    <a:pt x="630428" y="0"/>
                    <a:pt x="812419" y="181864"/>
                    <a:pt x="812419" y="406146"/>
                  </a:cubicBezTo>
                  <a:cubicBezTo>
                    <a:pt x="812419" y="630428"/>
                    <a:pt x="630555" y="812419"/>
                    <a:pt x="406146" y="812419"/>
                  </a:cubicBezTo>
                  <a:cubicBezTo>
                    <a:pt x="181737" y="812419"/>
                    <a:pt x="0" y="630555"/>
                    <a:pt x="0" y="40614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412496"/>
                  </a:moveTo>
                  <a:cubicBezTo>
                    <a:pt x="0" y="184658"/>
                    <a:pt x="184658" y="0"/>
                    <a:pt x="412496" y="0"/>
                  </a:cubicBezTo>
                  <a:cubicBezTo>
                    <a:pt x="413639" y="0"/>
                    <a:pt x="414909" y="381"/>
                    <a:pt x="415925" y="1016"/>
                  </a:cubicBezTo>
                  <a:lnTo>
                    <a:pt x="412496" y="6350"/>
                  </a:lnTo>
                  <a:lnTo>
                    <a:pt x="412496" y="0"/>
                  </a:lnTo>
                  <a:lnTo>
                    <a:pt x="412496" y="6350"/>
                  </a:lnTo>
                  <a:lnTo>
                    <a:pt x="412496" y="0"/>
                  </a:lnTo>
                  <a:cubicBezTo>
                    <a:pt x="640334" y="0"/>
                    <a:pt x="825119" y="184658"/>
                    <a:pt x="825119" y="412496"/>
                  </a:cubicBezTo>
                  <a:cubicBezTo>
                    <a:pt x="825119" y="414909"/>
                    <a:pt x="823722" y="417068"/>
                    <a:pt x="821563" y="418211"/>
                  </a:cubicBezTo>
                  <a:lnTo>
                    <a:pt x="818769" y="412496"/>
                  </a:lnTo>
                  <a:lnTo>
                    <a:pt x="825119" y="412496"/>
                  </a:lnTo>
                  <a:cubicBezTo>
                    <a:pt x="825119" y="640334"/>
                    <a:pt x="640461" y="824992"/>
                    <a:pt x="412623" y="824992"/>
                  </a:cubicBezTo>
                  <a:lnTo>
                    <a:pt x="412623" y="818642"/>
                  </a:lnTo>
                  <a:lnTo>
                    <a:pt x="412623" y="812292"/>
                  </a:lnTo>
                  <a:lnTo>
                    <a:pt x="412623" y="818642"/>
                  </a:lnTo>
                  <a:lnTo>
                    <a:pt x="412623" y="824992"/>
                  </a:lnTo>
                  <a:cubicBezTo>
                    <a:pt x="184658" y="825119"/>
                    <a:pt x="0" y="640334"/>
                    <a:pt x="0" y="412496"/>
                  </a:cubicBezTo>
                  <a:lnTo>
                    <a:pt x="6350" y="412496"/>
                  </a:lnTo>
                  <a:lnTo>
                    <a:pt x="0" y="412496"/>
                  </a:lnTo>
                  <a:moveTo>
                    <a:pt x="12700" y="412496"/>
                  </a:moveTo>
                  <a:lnTo>
                    <a:pt x="6350" y="412496"/>
                  </a:lnTo>
                  <a:lnTo>
                    <a:pt x="12700" y="412496"/>
                  </a:lnTo>
                  <a:cubicBezTo>
                    <a:pt x="12700" y="633349"/>
                    <a:pt x="191770" y="812419"/>
                    <a:pt x="412496" y="812419"/>
                  </a:cubicBezTo>
                  <a:cubicBezTo>
                    <a:pt x="416052" y="812419"/>
                    <a:pt x="418846" y="815213"/>
                    <a:pt x="418846" y="818769"/>
                  </a:cubicBezTo>
                  <a:cubicBezTo>
                    <a:pt x="418846" y="822325"/>
                    <a:pt x="416052" y="825119"/>
                    <a:pt x="412496" y="825119"/>
                  </a:cubicBezTo>
                  <a:cubicBezTo>
                    <a:pt x="408940" y="825119"/>
                    <a:pt x="406146" y="822325"/>
                    <a:pt x="406146" y="818769"/>
                  </a:cubicBezTo>
                  <a:cubicBezTo>
                    <a:pt x="406146" y="815213"/>
                    <a:pt x="408940" y="812419"/>
                    <a:pt x="412496" y="812419"/>
                  </a:cubicBezTo>
                  <a:cubicBezTo>
                    <a:pt x="633349" y="812419"/>
                    <a:pt x="812292" y="633349"/>
                    <a:pt x="812292" y="412623"/>
                  </a:cubicBezTo>
                  <a:cubicBezTo>
                    <a:pt x="812292" y="410210"/>
                    <a:pt x="813689" y="408051"/>
                    <a:pt x="815848" y="406908"/>
                  </a:cubicBezTo>
                  <a:lnTo>
                    <a:pt x="818642" y="412623"/>
                  </a:lnTo>
                  <a:lnTo>
                    <a:pt x="812292" y="412623"/>
                  </a:lnTo>
                  <a:cubicBezTo>
                    <a:pt x="812419" y="191770"/>
                    <a:pt x="633349" y="12700"/>
                    <a:pt x="412496" y="12700"/>
                  </a:cubicBezTo>
                  <a:cubicBezTo>
                    <a:pt x="411353" y="12700"/>
                    <a:pt x="410083" y="12319"/>
                    <a:pt x="409067" y="11684"/>
                  </a:cubicBezTo>
                  <a:lnTo>
                    <a:pt x="412496" y="6350"/>
                  </a:lnTo>
                  <a:lnTo>
                    <a:pt x="412496" y="12700"/>
                  </a:lnTo>
                  <a:cubicBezTo>
                    <a:pt x="191770" y="12700"/>
                    <a:pt x="12700" y="191770"/>
                    <a:pt x="12700" y="412496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8685908" y="6589216"/>
            <a:ext cx="3563391" cy="445294"/>
            <a:chOff x="0" y="0"/>
            <a:chExt cx="4751188" cy="59372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Consumer Demand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685908" y="7196881"/>
            <a:ext cx="8654206" cy="433388"/>
            <a:chOff x="0" y="0"/>
            <a:chExt cx="11538942" cy="57785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1538941" cy="577850"/>
            </a:xfrm>
            <a:custGeom>
              <a:avLst/>
              <a:gdLst/>
              <a:ahLst/>
              <a:cxnLst/>
              <a:rect r="r" b="b" t="t" l="l"/>
              <a:pathLst>
                <a:path h="577850" w="11538941">
                  <a:moveTo>
                    <a:pt x="0" y="0"/>
                  </a:moveTo>
                  <a:lnTo>
                    <a:pt x="11538941" y="0"/>
                  </a:lnTo>
                  <a:lnTo>
                    <a:pt x="11538941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76200"/>
              <a:ext cx="11538942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60% of consumers choose eco-friendly brands.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47886" y="3446412"/>
            <a:ext cx="7126932" cy="992495"/>
            <a:chOff x="0" y="0"/>
            <a:chExt cx="9502577" cy="13233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502577" cy="1323327"/>
            </a:xfrm>
            <a:custGeom>
              <a:avLst/>
              <a:gdLst/>
              <a:ahLst/>
              <a:cxnLst/>
              <a:rect r="r" b="b" t="t" l="l"/>
              <a:pathLst>
                <a:path h="1323327" w="9502577">
                  <a:moveTo>
                    <a:pt x="0" y="0"/>
                  </a:moveTo>
                  <a:lnTo>
                    <a:pt x="9502577" y="0"/>
                  </a:lnTo>
                  <a:lnTo>
                    <a:pt x="9502577" y="1323327"/>
                  </a:lnTo>
                  <a:lnTo>
                    <a:pt x="0" y="13233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502577" cy="13614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8"/>
                </a:lnSpc>
              </a:pPr>
              <a:r>
                <a:rPr lang="en-US" sz="53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Objectives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47886" y="5014169"/>
            <a:ext cx="3563391" cy="445294"/>
            <a:chOff x="0" y="0"/>
            <a:chExt cx="4751188" cy="59372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Unified Platform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7886" y="5730180"/>
            <a:ext cx="3602385" cy="866775"/>
            <a:chOff x="0" y="0"/>
            <a:chExt cx="4803180" cy="11557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03180" cy="1155700"/>
            </a:xfrm>
            <a:custGeom>
              <a:avLst/>
              <a:gdLst/>
              <a:ahLst/>
              <a:cxnLst/>
              <a:rect r="r" b="b" t="t" l="l"/>
              <a:pathLst>
                <a:path h="1155700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4803180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Simplify transactions across B2C, C2B, and B2B.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220592" y="5014169"/>
            <a:ext cx="3563391" cy="445294"/>
            <a:chOff x="0" y="0"/>
            <a:chExt cx="4751188" cy="59372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Sustainability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220592" y="5730180"/>
            <a:ext cx="3602385" cy="866775"/>
            <a:chOff x="0" y="0"/>
            <a:chExt cx="4803180" cy="11557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03180" cy="1155700"/>
            </a:xfrm>
            <a:custGeom>
              <a:avLst/>
              <a:gdLst/>
              <a:ahLst/>
              <a:cxnLst/>
              <a:rect r="r" b="b" t="t" l="l"/>
              <a:pathLst>
                <a:path h="1155700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76200"/>
              <a:ext cx="4803180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Reduce environmental impact by 30%.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493300" y="5014169"/>
            <a:ext cx="3563391" cy="445294"/>
            <a:chOff x="0" y="0"/>
            <a:chExt cx="4751188" cy="59372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User Engagement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93300" y="5730180"/>
            <a:ext cx="3602385" cy="866775"/>
            <a:chOff x="0" y="0"/>
            <a:chExt cx="4803180" cy="11557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803180" cy="1155700"/>
            </a:xfrm>
            <a:custGeom>
              <a:avLst/>
              <a:gdLst/>
              <a:ahLst/>
              <a:cxnLst/>
              <a:rect r="r" b="b" t="t" l="l"/>
              <a:pathLst>
                <a:path h="1155700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76200"/>
              <a:ext cx="4803180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Improve experience with intuitive design.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766006" y="5014169"/>
            <a:ext cx="3563391" cy="445294"/>
            <a:chOff x="0" y="0"/>
            <a:chExt cx="4751188" cy="59372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Efficiency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3766006" y="5730180"/>
            <a:ext cx="3602385" cy="866775"/>
            <a:chOff x="0" y="0"/>
            <a:chExt cx="4803180" cy="11557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803180" cy="1155700"/>
            </a:xfrm>
            <a:custGeom>
              <a:avLst/>
              <a:gdLst/>
              <a:ahLst/>
              <a:cxnLst/>
              <a:rect r="r" b="b" t="t" l="l"/>
              <a:pathLst>
                <a:path h="1155700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76200"/>
              <a:ext cx="4803180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Cut costs and boost operations by 20%.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47886" y="2945457"/>
            <a:ext cx="7126932" cy="890885"/>
            <a:chOff x="0" y="0"/>
            <a:chExt cx="9502577" cy="11878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502577" cy="1187847"/>
            </a:xfrm>
            <a:custGeom>
              <a:avLst/>
              <a:gdLst/>
              <a:ahLst/>
              <a:cxnLst/>
              <a:rect r="r" b="b" t="t" l="l"/>
              <a:pathLst>
                <a:path h="1187847" w="9502577">
                  <a:moveTo>
                    <a:pt x="0" y="0"/>
                  </a:moveTo>
                  <a:lnTo>
                    <a:pt x="9502577" y="0"/>
                  </a:lnTo>
                  <a:lnTo>
                    <a:pt x="9502577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502577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Platform Architecture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47886" y="4513212"/>
            <a:ext cx="3563391" cy="445294"/>
            <a:chOff x="0" y="0"/>
            <a:chExt cx="4751188" cy="59372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Modules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7886" y="5229225"/>
            <a:ext cx="7865715" cy="433388"/>
            <a:chOff x="0" y="0"/>
            <a:chExt cx="10487620" cy="5778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487620" cy="577850"/>
            </a:xfrm>
            <a:custGeom>
              <a:avLst/>
              <a:gdLst/>
              <a:ahLst/>
              <a:cxnLst/>
              <a:rect r="r" b="b" t="t" l="l"/>
              <a:pathLst>
                <a:path h="577850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10487620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B2C: Retail sales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7886" y="5757267"/>
            <a:ext cx="7865715" cy="433388"/>
            <a:chOff x="0" y="0"/>
            <a:chExt cx="10487620" cy="5778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487620" cy="577850"/>
            </a:xfrm>
            <a:custGeom>
              <a:avLst/>
              <a:gdLst/>
              <a:ahLst/>
              <a:cxnLst/>
              <a:rect r="r" b="b" t="t" l="l"/>
              <a:pathLst>
                <a:path h="577850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10487620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C2B: Consumers to businesses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47886" y="6285310"/>
            <a:ext cx="7865715" cy="433388"/>
            <a:chOff x="0" y="0"/>
            <a:chExt cx="10487620" cy="5778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487620" cy="577850"/>
            </a:xfrm>
            <a:custGeom>
              <a:avLst/>
              <a:gdLst/>
              <a:ahLst/>
              <a:cxnLst/>
              <a:rect r="r" b="b" t="t" l="l"/>
              <a:pathLst>
                <a:path h="577850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76200"/>
              <a:ext cx="10487620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B2B: Business wholesale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483924" y="4513212"/>
            <a:ext cx="3563391" cy="445294"/>
            <a:chOff x="0" y="0"/>
            <a:chExt cx="4751188" cy="59372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Core Technologies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83924" y="5229225"/>
            <a:ext cx="7865715" cy="433388"/>
            <a:chOff x="0" y="0"/>
            <a:chExt cx="10487620" cy="57785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487620" cy="577850"/>
            </a:xfrm>
            <a:custGeom>
              <a:avLst/>
              <a:gdLst/>
              <a:ahLst/>
              <a:cxnLst/>
              <a:rect r="r" b="b" t="t" l="l"/>
              <a:pathLst>
                <a:path h="577850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76200"/>
              <a:ext cx="10487620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MySQL centralized database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483924" y="5757267"/>
            <a:ext cx="7865715" cy="433388"/>
            <a:chOff x="0" y="0"/>
            <a:chExt cx="10487620" cy="57785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487620" cy="577850"/>
            </a:xfrm>
            <a:custGeom>
              <a:avLst/>
              <a:gdLst/>
              <a:ahLst/>
              <a:cxnLst/>
              <a:rect r="r" b="b" t="t" l="l"/>
              <a:pathLst>
                <a:path h="577850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76200"/>
              <a:ext cx="10487620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Flask backend logic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483924" y="6285310"/>
            <a:ext cx="7865715" cy="433388"/>
            <a:chOff x="0" y="0"/>
            <a:chExt cx="10487620" cy="57785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487620" cy="577850"/>
            </a:xfrm>
            <a:custGeom>
              <a:avLst/>
              <a:gdLst/>
              <a:ahLst/>
              <a:cxnLst/>
              <a:rect r="r" b="b" t="t" l="l"/>
              <a:pathLst>
                <a:path h="577850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76200"/>
              <a:ext cx="10487620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HTML/CSS responsive frontend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9483924" y="6813351"/>
            <a:ext cx="7865715" cy="433388"/>
            <a:chOff x="0" y="0"/>
            <a:chExt cx="10487620" cy="57785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0487620" cy="577850"/>
            </a:xfrm>
            <a:custGeom>
              <a:avLst/>
              <a:gdLst/>
              <a:ahLst/>
              <a:cxnLst/>
              <a:rect r="r" b="b" t="t" l="l"/>
              <a:pathLst>
                <a:path h="577850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577850"/>
                  </a:lnTo>
                  <a:lnTo>
                    <a:pt x="0" y="577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76200"/>
              <a:ext cx="10487620" cy="6540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0477" indent="-160238" lvl="1">
                <a:lnSpc>
                  <a:spcPts val="3374"/>
                </a:lnSpc>
                <a:buFont typeface="Arial"/>
                <a:buChar char="•"/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Secure API endpoints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477220"/>
          </a:xfrm>
          <a:custGeom>
            <a:avLst/>
            <a:gdLst/>
            <a:ahLst/>
            <a:cxnLst/>
            <a:rect r="r" b="b" t="t" l="l"/>
            <a:pathLst>
              <a:path h="3477220" w="18288000">
                <a:moveTo>
                  <a:pt x="0" y="0"/>
                </a:moveTo>
                <a:lnTo>
                  <a:pt x="18288000" y="0"/>
                </a:lnTo>
                <a:lnTo>
                  <a:pt x="18288000" y="3477220"/>
                </a:lnTo>
                <a:lnTo>
                  <a:pt x="0" y="34772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" t="0" r="-8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27199" y="4041279"/>
            <a:ext cx="6972002" cy="871538"/>
            <a:chOff x="0" y="0"/>
            <a:chExt cx="9296003" cy="11620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296003" cy="1162050"/>
            </a:xfrm>
            <a:custGeom>
              <a:avLst/>
              <a:gdLst/>
              <a:ahLst/>
              <a:cxnLst/>
              <a:rect r="r" b="b" t="t" l="l"/>
              <a:pathLst>
                <a:path h="1162050" w="9296003">
                  <a:moveTo>
                    <a:pt x="0" y="0"/>
                  </a:moveTo>
                  <a:lnTo>
                    <a:pt x="9296003" y="0"/>
                  </a:lnTo>
                  <a:lnTo>
                    <a:pt x="9296003" y="1162050"/>
                  </a:lnTo>
                  <a:lnTo>
                    <a:pt x="0" y="1162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296003" cy="12001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12"/>
                </a:lnSpc>
              </a:pPr>
              <a:r>
                <a:rPr lang="en-US" sz="5437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Technology Stack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2436" y="5305425"/>
            <a:ext cx="8093869" cy="2000696"/>
            <a:chOff x="0" y="0"/>
            <a:chExt cx="10791825" cy="266759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10778998" cy="2654935"/>
            </a:xfrm>
            <a:custGeom>
              <a:avLst/>
              <a:gdLst/>
              <a:ahLst/>
              <a:cxnLst/>
              <a:rect r="r" b="b" t="t" l="l"/>
              <a:pathLst>
                <a:path h="2654935" w="10778998">
                  <a:moveTo>
                    <a:pt x="0" y="529844"/>
                  </a:moveTo>
                  <a:cubicBezTo>
                    <a:pt x="0" y="237236"/>
                    <a:pt x="238125" y="0"/>
                    <a:pt x="531749" y="0"/>
                  </a:cubicBezTo>
                  <a:lnTo>
                    <a:pt x="10247249" y="0"/>
                  </a:lnTo>
                  <a:cubicBezTo>
                    <a:pt x="10541000" y="0"/>
                    <a:pt x="10778998" y="237236"/>
                    <a:pt x="10778998" y="529844"/>
                  </a:cubicBezTo>
                  <a:lnTo>
                    <a:pt x="10778998" y="2124964"/>
                  </a:lnTo>
                  <a:cubicBezTo>
                    <a:pt x="10778998" y="2417572"/>
                    <a:pt x="10540873" y="2654808"/>
                    <a:pt x="10247249" y="2654808"/>
                  </a:cubicBezTo>
                  <a:lnTo>
                    <a:pt x="531749" y="2654808"/>
                  </a:lnTo>
                  <a:cubicBezTo>
                    <a:pt x="238125" y="2654935"/>
                    <a:pt x="0" y="2417699"/>
                    <a:pt x="0" y="2124964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791698" cy="2667635"/>
            </a:xfrm>
            <a:custGeom>
              <a:avLst/>
              <a:gdLst/>
              <a:ahLst/>
              <a:cxnLst/>
              <a:rect r="r" b="b" t="t" l="l"/>
              <a:pathLst>
                <a:path h="2667635" w="10791698">
                  <a:moveTo>
                    <a:pt x="0" y="536194"/>
                  </a:moveTo>
                  <a:cubicBezTo>
                    <a:pt x="0" y="240030"/>
                    <a:pt x="240919" y="0"/>
                    <a:pt x="538099" y="0"/>
                  </a:cubicBezTo>
                  <a:lnTo>
                    <a:pt x="10253599" y="0"/>
                  </a:lnTo>
                  <a:lnTo>
                    <a:pt x="10253599" y="6350"/>
                  </a:lnTo>
                  <a:lnTo>
                    <a:pt x="10253599" y="0"/>
                  </a:lnTo>
                  <a:cubicBezTo>
                    <a:pt x="10550779" y="0"/>
                    <a:pt x="10791698" y="240030"/>
                    <a:pt x="10791698" y="536194"/>
                  </a:cubicBezTo>
                  <a:lnTo>
                    <a:pt x="10785348" y="536194"/>
                  </a:lnTo>
                  <a:lnTo>
                    <a:pt x="10791698" y="536194"/>
                  </a:lnTo>
                  <a:lnTo>
                    <a:pt x="10791698" y="2131314"/>
                  </a:lnTo>
                  <a:lnTo>
                    <a:pt x="10785348" y="2131314"/>
                  </a:lnTo>
                  <a:lnTo>
                    <a:pt x="10791698" y="2131314"/>
                  </a:lnTo>
                  <a:cubicBezTo>
                    <a:pt x="10791698" y="2427478"/>
                    <a:pt x="10550779" y="2667508"/>
                    <a:pt x="10253599" y="2667508"/>
                  </a:cubicBezTo>
                  <a:lnTo>
                    <a:pt x="10253599" y="2661158"/>
                  </a:lnTo>
                  <a:lnTo>
                    <a:pt x="10253599" y="2667508"/>
                  </a:lnTo>
                  <a:lnTo>
                    <a:pt x="538099" y="2667508"/>
                  </a:lnTo>
                  <a:lnTo>
                    <a:pt x="538099" y="2661158"/>
                  </a:lnTo>
                  <a:lnTo>
                    <a:pt x="538099" y="2667508"/>
                  </a:lnTo>
                  <a:cubicBezTo>
                    <a:pt x="240919" y="2667635"/>
                    <a:pt x="0" y="2427478"/>
                    <a:pt x="0" y="2131314"/>
                  </a:cubicBezTo>
                  <a:lnTo>
                    <a:pt x="0" y="536194"/>
                  </a:lnTo>
                  <a:lnTo>
                    <a:pt x="6350" y="536194"/>
                  </a:lnTo>
                  <a:lnTo>
                    <a:pt x="0" y="536194"/>
                  </a:lnTo>
                  <a:moveTo>
                    <a:pt x="12700" y="536194"/>
                  </a:moveTo>
                  <a:lnTo>
                    <a:pt x="12700" y="2131314"/>
                  </a:lnTo>
                  <a:lnTo>
                    <a:pt x="6350" y="2131314"/>
                  </a:lnTo>
                  <a:lnTo>
                    <a:pt x="12700" y="2131314"/>
                  </a:lnTo>
                  <a:cubicBezTo>
                    <a:pt x="12700" y="2420493"/>
                    <a:pt x="247904" y="2654808"/>
                    <a:pt x="538099" y="2654808"/>
                  </a:cubicBezTo>
                  <a:lnTo>
                    <a:pt x="10253599" y="2654808"/>
                  </a:lnTo>
                  <a:cubicBezTo>
                    <a:pt x="10543794" y="2654808"/>
                    <a:pt x="10778998" y="2420366"/>
                    <a:pt x="10778998" y="2131314"/>
                  </a:cubicBezTo>
                  <a:lnTo>
                    <a:pt x="10778998" y="536194"/>
                  </a:lnTo>
                  <a:cubicBezTo>
                    <a:pt x="10779125" y="247142"/>
                    <a:pt x="10543921" y="12700"/>
                    <a:pt x="10253726" y="12700"/>
                  </a:cubicBezTo>
                  <a:lnTo>
                    <a:pt x="538226" y="12700"/>
                  </a:lnTo>
                  <a:lnTo>
                    <a:pt x="538226" y="6350"/>
                  </a:lnTo>
                  <a:lnTo>
                    <a:pt x="538226" y="12700"/>
                  </a:lnTo>
                  <a:cubicBezTo>
                    <a:pt x="247904" y="12700"/>
                    <a:pt x="12700" y="247142"/>
                    <a:pt x="12700" y="536194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201639" y="5584626"/>
            <a:ext cx="3486001" cy="435620"/>
            <a:chOff x="0" y="0"/>
            <a:chExt cx="4648002" cy="5808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48002" cy="580827"/>
            </a:xfrm>
            <a:custGeom>
              <a:avLst/>
              <a:gdLst/>
              <a:ahLst/>
              <a:cxnLst/>
              <a:rect r="r" b="b" t="t" l="l"/>
              <a:pathLst>
                <a:path h="580827" w="4648002">
                  <a:moveTo>
                    <a:pt x="0" y="0"/>
                  </a:moveTo>
                  <a:lnTo>
                    <a:pt x="4648002" y="0"/>
                  </a:lnTo>
                  <a:lnTo>
                    <a:pt x="4648002" y="580827"/>
                  </a:lnTo>
                  <a:lnTo>
                    <a:pt x="0" y="580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4648002" cy="59987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Frontend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01639" y="6179195"/>
            <a:ext cx="7535466" cy="423862"/>
            <a:chOff x="0" y="0"/>
            <a:chExt cx="10047288" cy="5651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047288" cy="565150"/>
            </a:xfrm>
            <a:custGeom>
              <a:avLst/>
              <a:gdLst/>
              <a:ahLst/>
              <a:cxnLst/>
              <a:rect r="r" b="b" t="t" l="l"/>
              <a:pathLst>
                <a:path h="565150" w="10047288">
                  <a:moveTo>
                    <a:pt x="0" y="0"/>
                  </a:moveTo>
                  <a:lnTo>
                    <a:pt x="10047288" y="0"/>
                  </a:lnTo>
                  <a:lnTo>
                    <a:pt x="10047288" y="565150"/>
                  </a:lnTo>
                  <a:lnTo>
                    <a:pt x="0" y="5651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047288" cy="6508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12"/>
                </a:lnSpc>
              </a:pPr>
              <a:r>
                <a:rPr lang="en-US" sz="2062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HTML5, CSS3, JavaScript with React or Vue.js frameworks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271695" y="5305425"/>
            <a:ext cx="8093869" cy="2000696"/>
            <a:chOff x="0" y="0"/>
            <a:chExt cx="10791825" cy="266759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10778998" cy="2654935"/>
            </a:xfrm>
            <a:custGeom>
              <a:avLst/>
              <a:gdLst/>
              <a:ahLst/>
              <a:cxnLst/>
              <a:rect r="r" b="b" t="t" l="l"/>
              <a:pathLst>
                <a:path h="2654935" w="10778998">
                  <a:moveTo>
                    <a:pt x="0" y="529844"/>
                  </a:moveTo>
                  <a:cubicBezTo>
                    <a:pt x="0" y="237236"/>
                    <a:pt x="238125" y="0"/>
                    <a:pt x="531749" y="0"/>
                  </a:cubicBezTo>
                  <a:lnTo>
                    <a:pt x="10247249" y="0"/>
                  </a:lnTo>
                  <a:cubicBezTo>
                    <a:pt x="10541000" y="0"/>
                    <a:pt x="10778998" y="237236"/>
                    <a:pt x="10778998" y="529844"/>
                  </a:cubicBezTo>
                  <a:lnTo>
                    <a:pt x="10778998" y="2124964"/>
                  </a:lnTo>
                  <a:cubicBezTo>
                    <a:pt x="10778998" y="2417572"/>
                    <a:pt x="10540873" y="2654808"/>
                    <a:pt x="10247249" y="2654808"/>
                  </a:cubicBezTo>
                  <a:lnTo>
                    <a:pt x="531749" y="2654808"/>
                  </a:lnTo>
                  <a:cubicBezTo>
                    <a:pt x="238125" y="2654935"/>
                    <a:pt x="0" y="2417699"/>
                    <a:pt x="0" y="2124964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791698" cy="2667635"/>
            </a:xfrm>
            <a:custGeom>
              <a:avLst/>
              <a:gdLst/>
              <a:ahLst/>
              <a:cxnLst/>
              <a:rect r="r" b="b" t="t" l="l"/>
              <a:pathLst>
                <a:path h="2667635" w="10791698">
                  <a:moveTo>
                    <a:pt x="0" y="536194"/>
                  </a:moveTo>
                  <a:cubicBezTo>
                    <a:pt x="0" y="240030"/>
                    <a:pt x="240919" y="0"/>
                    <a:pt x="538099" y="0"/>
                  </a:cubicBezTo>
                  <a:lnTo>
                    <a:pt x="10253599" y="0"/>
                  </a:lnTo>
                  <a:lnTo>
                    <a:pt x="10253599" y="6350"/>
                  </a:lnTo>
                  <a:lnTo>
                    <a:pt x="10253599" y="0"/>
                  </a:lnTo>
                  <a:cubicBezTo>
                    <a:pt x="10550779" y="0"/>
                    <a:pt x="10791698" y="240030"/>
                    <a:pt x="10791698" y="536194"/>
                  </a:cubicBezTo>
                  <a:lnTo>
                    <a:pt x="10785348" y="536194"/>
                  </a:lnTo>
                  <a:lnTo>
                    <a:pt x="10791698" y="536194"/>
                  </a:lnTo>
                  <a:lnTo>
                    <a:pt x="10791698" y="2131314"/>
                  </a:lnTo>
                  <a:lnTo>
                    <a:pt x="10785348" y="2131314"/>
                  </a:lnTo>
                  <a:lnTo>
                    <a:pt x="10791698" y="2131314"/>
                  </a:lnTo>
                  <a:cubicBezTo>
                    <a:pt x="10791698" y="2427478"/>
                    <a:pt x="10550779" y="2667508"/>
                    <a:pt x="10253599" y="2667508"/>
                  </a:cubicBezTo>
                  <a:lnTo>
                    <a:pt x="10253599" y="2661158"/>
                  </a:lnTo>
                  <a:lnTo>
                    <a:pt x="10253599" y="2667508"/>
                  </a:lnTo>
                  <a:lnTo>
                    <a:pt x="538099" y="2667508"/>
                  </a:lnTo>
                  <a:lnTo>
                    <a:pt x="538099" y="2661158"/>
                  </a:lnTo>
                  <a:lnTo>
                    <a:pt x="538099" y="2667508"/>
                  </a:lnTo>
                  <a:cubicBezTo>
                    <a:pt x="240919" y="2667635"/>
                    <a:pt x="0" y="2427478"/>
                    <a:pt x="0" y="2131314"/>
                  </a:cubicBezTo>
                  <a:lnTo>
                    <a:pt x="0" y="536194"/>
                  </a:lnTo>
                  <a:lnTo>
                    <a:pt x="6350" y="536194"/>
                  </a:lnTo>
                  <a:lnTo>
                    <a:pt x="0" y="536194"/>
                  </a:lnTo>
                  <a:moveTo>
                    <a:pt x="12700" y="536194"/>
                  </a:moveTo>
                  <a:lnTo>
                    <a:pt x="12700" y="2131314"/>
                  </a:lnTo>
                  <a:lnTo>
                    <a:pt x="6350" y="2131314"/>
                  </a:lnTo>
                  <a:lnTo>
                    <a:pt x="12700" y="2131314"/>
                  </a:lnTo>
                  <a:cubicBezTo>
                    <a:pt x="12700" y="2420493"/>
                    <a:pt x="247904" y="2654808"/>
                    <a:pt x="538099" y="2654808"/>
                  </a:cubicBezTo>
                  <a:lnTo>
                    <a:pt x="10253599" y="2654808"/>
                  </a:lnTo>
                  <a:cubicBezTo>
                    <a:pt x="10543794" y="2654808"/>
                    <a:pt x="10778998" y="2420366"/>
                    <a:pt x="10778998" y="2131314"/>
                  </a:cubicBezTo>
                  <a:lnTo>
                    <a:pt x="10778998" y="536194"/>
                  </a:lnTo>
                  <a:cubicBezTo>
                    <a:pt x="10779125" y="247142"/>
                    <a:pt x="10543921" y="12700"/>
                    <a:pt x="10253726" y="12700"/>
                  </a:cubicBezTo>
                  <a:lnTo>
                    <a:pt x="538226" y="12700"/>
                  </a:lnTo>
                  <a:lnTo>
                    <a:pt x="538226" y="6350"/>
                  </a:lnTo>
                  <a:lnTo>
                    <a:pt x="538226" y="12700"/>
                  </a:lnTo>
                  <a:cubicBezTo>
                    <a:pt x="247904" y="12700"/>
                    <a:pt x="12700" y="247142"/>
                    <a:pt x="12700" y="536194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9550896" y="5584626"/>
            <a:ext cx="3486001" cy="435620"/>
            <a:chOff x="0" y="0"/>
            <a:chExt cx="4648002" cy="58082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648002" cy="580827"/>
            </a:xfrm>
            <a:custGeom>
              <a:avLst/>
              <a:gdLst/>
              <a:ahLst/>
              <a:cxnLst/>
              <a:rect r="r" b="b" t="t" l="l"/>
              <a:pathLst>
                <a:path h="580827" w="4648002">
                  <a:moveTo>
                    <a:pt x="0" y="0"/>
                  </a:moveTo>
                  <a:lnTo>
                    <a:pt x="4648002" y="0"/>
                  </a:lnTo>
                  <a:lnTo>
                    <a:pt x="4648002" y="580827"/>
                  </a:lnTo>
                  <a:lnTo>
                    <a:pt x="0" y="580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4648002" cy="59987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Backend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50896" y="6179195"/>
            <a:ext cx="7535466" cy="847725"/>
            <a:chOff x="0" y="0"/>
            <a:chExt cx="10047288" cy="11303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047288" cy="1130300"/>
            </a:xfrm>
            <a:custGeom>
              <a:avLst/>
              <a:gdLst/>
              <a:ahLst/>
              <a:cxnLst/>
              <a:rect r="r" b="b" t="t" l="l"/>
              <a:pathLst>
                <a:path h="1130300" w="10047288">
                  <a:moveTo>
                    <a:pt x="0" y="0"/>
                  </a:moveTo>
                  <a:lnTo>
                    <a:pt x="10047288" y="0"/>
                  </a:lnTo>
                  <a:lnTo>
                    <a:pt x="10047288" y="1130300"/>
                  </a:lnTo>
                  <a:lnTo>
                    <a:pt x="0" y="11303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10047288" cy="1216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12"/>
                </a:lnSpc>
              </a:pPr>
              <a:r>
                <a:rPr lang="en-US" sz="2062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Python with Flask for flexible and lightweight server-side logic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22436" y="7561510"/>
            <a:ext cx="8093869" cy="2000696"/>
            <a:chOff x="0" y="0"/>
            <a:chExt cx="10791825" cy="266759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10778998" cy="2654935"/>
            </a:xfrm>
            <a:custGeom>
              <a:avLst/>
              <a:gdLst/>
              <a:ahLst/>
              <a:cxnLst/>
              <a:rect r="r" b="b" t="t" l="l"/>
              <a:pathLst>
                <a:path h="2654935" w="10778998">
                  <a:moveTo>
                    <a:pt x="0" y="529844"/>
                  </a:moveTo>
                  <a:cubicBezTo>
                    <a:pt x="0" y="237236"/>
                    <a:pt x="238125" y="0"/>
                    <a:pt x="531749" y="0"/>
                  </a:cubicBezTo>
                  <a:lnTo>
                    <a:pt x="10247249" y="0"/>
                  </a:lnTo>
                  <a:cubicBezTo>
                    <a:pt x="10541000" y="0"/>
                    <a:pt x="10778998" y="237236"/>
                    <a:pt x="10778998" y="529844"/>
                  </a:cubicBezTo>
                  <a:lnTo>
                    <a:pt x="10778998" y="2124964"/>
                  </a:lnTo>
                  <a:cubicBezTo>
                    <a:pt x="10778998" y="2417572"/>
                    <a:pt x="10540873" y="2654808"/>
                    <a:pt x="10247249" y="2654808"/>
                  </a:cubicBezTo>
                  <a:lnTo>
                    <a:pt x="531749" y="2654808"/>
                  </a:lnTo>
                  <a:cubicBezTo>
                    <a:pt x="238125" y="2654935"/>
                    <a:pt x="0" y="2417699"/>
                    <a:pt x="0" y="2124964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791698" cy="2667635"/>
            </a:xfrm>
            <a:custGeom>
              <a:avLst/>
              <a:gdLst/>
              <a:ahLst/>
              <a:cxnLst/>
              <a:rect r="r" b="b" t="t" l="l"/>
              <a:pathLst>
                <a:path h="2667635" w="10791698">
                  <a:moveTo>
                    <a:pt x="0" y="536194"/>
                  </a:moveTo>
                  <a:cubicBezTo>
                    <a:pt x="0" y="240030"/>
                    <a:pt x="240919" y="0"/>
                    <a:pt x="538099" y="0"/>
                  </a:cubicBezTo>
                  <a:lnTo>
                    <a:pt x="10253599" y="0"/>
                  </a:lnTo>
                  <a:lnTo>
                    <a:pt x="10253599" y="6350"/>
                  </a:lnTo>
                  <a:lnTo>
                    <a:pt x="10253599" y="0"/>
                  </a:lnTo>
                  <a:cubicBezTo>
                    <a:pt x="10550779" y="0"/>
                    <a:pt x="10791698" y="240030"/>
                    <a:pt x="10791698" y="536194"/>
                  </a:cubicBezTo>
                  <a:lnTo>
                    <a:pt x="10785348" y="536194"/>
                  </a:lnTo>
                  <a:lnTo>
                    <a:pt x="10791698" y="536194"/>
                  </a:lnTo>
                  <a:lnTo>
                    <a:pt x="10791698" y="2131314"/>
                  </a:lnTo>
                  <a:lnTo>
                    <a:pt x="10785348" y="2131314"/>
                  </a:lnTo>
                  <a:lnTo>
                    <a:pt x="10791698" y="2131314"/>
                  </a:lnTo>
                  <a:cubicBezTo>
                    <a:pt x="10791698" y="2427478"/>
                    <a:pt x="10550779" y="2667508"/>
                    <a:pt x="10253599" y="2667508"/>
                  </a:cubicBezTo>
                  <a:lnTo>
                    <a:pt x="10253599" y="2661158"/>
                  </a:lnTo>
                  <a:lnTo>
                    <a:pt x="10253599" y="2667508"/>
                  </a:lnTo>
                  <a:lnTo>
                    <a:pt x="538099" y="2667508"/>
                  </a:lnTo>
                  <a:lnTo>
                    <a:pt x="538099" y="2661158"/>
                  </a:lnTo>
                  <a:lnTo>
                    <a:pt x="538099" y="2667508"/>
                  </a:lnTo>
                  <a:cubicBezTo>
                    <a:pt x="240919" y="2667635"/>
                    <a:pt x="0" y="2427478"/>
                    <a:pt x="0" y="2131314"/>
                  </a:cubicBezTo>
                  <a:lnTo>
                    <a:pt x="0" y="536194"/>
                  </a:lnTo>
                  <a:lnTo>
                    <a:pt x="6350" y="536194"/>
                  </a:lnTo>
                  <a:lnTo>
                    <a:pt x="0" y="536194"/>
                  </a:lnTo>
                  <a:moveTo>
                    <a:pt x="12700" y="536194"/>
                  </a:moveTo>
                  <a:lnTo>
                    <a:pt x="12700" y="2131314"/>
                  </a:lnTo>
                  <a:lnTo>
                    <a:pt x="6350" y="2131314"/>
                  </a:lnTo>
                  <a:lnTo>
                    <a:pt x="12700" y="2131314"/>
                  </a:lnTo>
                  <a:cubicBezTo>
                    <a:pt x="12700" y="2420493"/>
                    <a:pt x="247904" y="2654808"/>
                    <a:pt x="538099" y="2654808"/>
                  </a:cubicBezTo>
                  <a:lnTo>
                    <a:pt x="10253599" y="2654808"/>
                  </a:lnTo>
                  <a:cubicBezTo>
                    <a:pt x="10543794" y="2654808"/>
                    <a:pt x="10778998" y="2420366"/>
                    <a:pt x="10778998" y="2131314"/>
                  </a:cubicBezTo>
                  <a:lnTo>
                    <a:pt x="10778998" y="536194"/>
                  </a:lnTo>
                  <a:cubicBezTo>
                    <a:pt x="10779125" y="247142"/>
                    <a:pt x="10543921" y="12700"/>
                    <a:pt x="10253726" y="12700"/>
                  </a:cubicBezTo>
                  <a:lnTo>
                    <a:pt x="538226" y="12700"/>
                  </a:lnTo>
                  <a:lnTo>
                    <a:pt x="538226" y="6350"/>
                  </a:lnTo>
                  <a:lnTo>
                    <a:pt x="538226" y="12700"/>
                  </a:lnTo>
                  <a:cubicBezTo>
                    <a:pt x="247904" y="12700"/>
                    <a:pt x="12700" y="247142"/>
                    <a:pt x="12700" y="536194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201639" y="7840712"/>
            <a:ext cx="3486001" cy="435620"/>
            <a:chOff x="0" y="0"/>
            <a:chExt cx="4648002" cy="58082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648002" cy="580827"/>
            </a:xfrm>
            <a:custGeom>
              <a:avLst/>
              <a:gdLst/>
              <a:ahLst/>
              <a:cxnLst/>
              <a:rect r="r" b="b" t="t" l="l"/>
              <a:pathLst>
                <a:path h="580827" w="4648002">
                  <a:moveTo>
                    <a:pt x="0" y="0"/>
                  </a:moveTo>
                  <a:lnTo>
                    <a:pt x="4648002" y="0"/>
                  </a:lnTo>
                  <a:lnTo>
                    <a:pt x="4648002" y="580827"/>
                  </a:lnTo>
                  <a:lnTo>
                    <a:pt x="0" y="580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9050"/>
              <a:ext cx="4648002" cy="59987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Database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01639" y="8435280"/>
            <a:ext cx="7535466" cy="847725"/>
            <a:chOff x="0" y="0"/>
            <a:chExt cx="10047288" cy="11303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047288" cy="1130300"/>
            </a:xfrm>
            <a:custGeom>
              <a:avLst/>
              <a:gdLst/>
              <a:ahLst/>
              <a:cxnLst/>
              <a:rect r="r" b="b" t="t" l="l"/>
              <a:pathLst>
                <a:path h="1130300" w="10047288">
                  <a:moveTo>
                    <a:pt x="0" y="0"/>
                  </a:moveTo>
                  <a:lnTo>
                    <a:pt x="10047288" y="0"/>
                  </a:lnTo>
                  <a:lnTo>
                    <a:pt x="10047288" y="1130300"/>
                  </a:lnTo>
                  <a:lnTo>
                    <a:pt x="0" y="11303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10047288" cy="1216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12"/>
                </a:lnSpc>
              </a:pPr>
              <a:r>
                <a:rPr lang="en-US" sz="2062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MySQL managed with SQLAlchemy ORM for efficient data access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271695" y="7561510"/>
            <a:ext cx="8093869" cy="2000696"/>
            <a:chOff x="0" y="0"/>
            <a:chExt cx="10791825" cy="2667595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6350" y="6350"/>
              <a:ext cx="10778998" cy="2654935"/>
            </a:xfrm>
            <a:custGeom>
              <a:avLst/>
              <a:gdLst/>
              <a:ahLst/>
              <a:cxnLst/>
              <a:rect r="r" b="b" t="t" l="l"/>
              <a:pathLst>
                <a:path h="2654935" w="10778998">
                  <a:moveTo>
                    <a:pt x="0" y="529844"/>
                  </a:moveTo>
                  <a:cubicBezTo>
                    <a:pt x="0" y="237236"/>
                    <a:pt x="238125" y="0"/>
                    <a:pt x="531749" y="0"/>
                  </a:cubicBezTo>
                  <a:lnTo>
                    <a:pt x="10247249" y="0"/>
                  </a:lnTo>
                  <a:cubicBezTo>
                    <a:pt x="10541000" y="0"/>
                    <a:pt x="10778998" y="237236"/>
                    <a:pt x="10778998" y="529844"/>
                  </a:cubicBezTo>
                  <a:lnTo>
                    <a:pt x="10778998" y="2124964"/>
                  </a:lnTo>
                  <a:cubicBezTo>
                    <a:pt x="10778998" y="2417572"/>
                    <a:pt x="10540873" y="2654808"/>
                    <a:pt x="10247249" y="2654808"/>
                  </a:cubicBezTo>
                  <a:lnTo>
                    <a:pt x="531749" y="2654808"/>
                  </a:lnTo>
                  <a:cubicBezTo>
                    <a:pt x="238125" y="2654935"/>
                    <a:pt x="0" y="2417699"/>
                    <a:pt x="0" y="2124964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0791698" cy="2667635"/>
            </a:xfrm>
            <a:custGeom>
              <a:avLst/>
              <a:gdLst/>
              <a:ahLst/>
              <a:cxnLst/>
              <a:rect r="r" b="b" t="t" l="l"/>
              <a:pathLst>
                <a:path h="2667635" w="10791698">
                  <a:moveTo>
                    <a:pt x="0" y="536194"/>
                  </a:moveTo>
                  <a:cubicBezTo>
                    <a:pt x="0" y="240030"/>
                    <a:pt x="240919" y="0"/>
                    <a:pt x="538099" y="0"/>
                  </a:cubicBezTo>
                  <a:lnTo>
                    <a:pt x="10253599" y="0"/>
                  </a:lnTo>
                  <a:lnTo>
                    <a:pt x="10253599" y="6350"/>
                  </a:lnTo>
                  <a:lnTo>
                    <a:pt x="10253599" y="0"/>
                  </a:lnTo>
                  <a:cubicBezTo>
                    <a:pt x="10550779" y="0"/>
                    <a:pt x="10791698" y="240030"/>
                    <a:pt x="10791698" y="536194"/>
                  </a:cubicBezTo>
                  <a:lnTo>
                    <a:pt x="10785348" y="536194"/>
                  </a:lnTo>
                  <a:lnTo>
                    <a:pt x="10791698" y="536194"/>
                  </a:lnTo>
                  <a:lnTo>
                    <a:pt x="10791698" y="2131314"/>
                  </a:lnTo>
                  <a:lnTo>
                    <a:pt x="10785348" y="2131314"/>
                  </a:lnTo>
                  <a:lnTo>
                    <a:pt x="10791698" y="2131314"/>
                  </a:lnTo>
                  <a:cubicBezTo>
                    <a:pt x="10791698" y="2427478"/>
                    <a:pt x="10550779" y="2667508"/>
                    <a:pt x="10253599" y="2667508"/>
                  </a:cubicBezTo>
                  <a:lnTo>
                    <a:pt x="10253599" y="2661158"/>
                  </a:lnTo>
                  <a:lnTo>
                    <a:pt x="10253599" y="2667508"/>
                  </a:lnTo>
                  <a:lnTo>
                    <a:pt x="538099" y="2667508"/>
                  </a:lnTo>
                  <a:lnTo>
                    <a:pt x="538099" y="2661158"/>
                  </a:lnTo>
                  <a:lnTo>
                    <a:pt x="538099" y="2667508"/>
                  </a:lnTo>
                  <a:cubicBezTo>
                    <a:pt x="240919" y="2667635"/>
                    <a:pt x="0" y="2427478"/>
                    <a:pt x="0" y="2131314"/>
                  </a:cubicBezTo>
                  <a:lnTo>
                    <a:pt x="0" y="536194"/>
                  </a:lnTo>
                  <a:lnTo>
                    <a:pt x="6350" y="536194"/>
                  </a:lnTo>
                  <a:lnTo>
                    <a:pt x="0" y="536194"/>
                  </a:lnTo>
                  <a:moveTo>
                    <a:pt x="12700" y="536194"/>
                  </a:moveTo>
                  <a:lnTo>
                    <a:pt x="12700" y="2131314"/>
                  </a:lnTo>
                  <a:lnTo>
                    <a:pt x="6350" y="2131314"/>
                  </a:lnTo>
                  <a:lnTo>
                    <a:pt x="12700" y="2131314"/>
                  </a:lnTo>
                  <a:cubicBezTo>
                    <a:pt x="12700" y="2420493"/>
                    <a:pt x="247904" y="2654808"/>
                    <a:pt x="538099" y="2654808"/>
                  </a:cubicBezTo>
                  <a:lnTo>
                    <a:pt x="10253599" y="2654808"/>
                  </a:lnTo>
                  <a:cubicBezTo>
                    <a:pt x="10543794" y="2654808"/>
                    <a:pt x="10778998" y="2420366"/>
                    <a:pt x="10778998" y="2131314"/>
                  </a:cubicBezTo>
                  <a:lnTo>
                    <a:pt x="10778998" y="536194"/>
                  </a:lnTo>
                  <a:cubicBezTo>
                    <a:pt x="10779125" y="247142"/>
                    <a:pt x="10543921" y="12700"/>
                    <a:pt x="10253726" y="12700"/>
                  </a:cubicBezTo>
                  <a:lnTo>
                    <a:pt x="538226" y="12700"/>
                  </a:lnTo>
                  <a:lnTo>
                    <a:pt x="538226" y="6350"/>
                  </a:lnTo>
                  <a:lnTo>
                    <a:pt x="538226" y="12700"/>
                  </a:lnTo>
                  <a:cubicBezTo>
                    <a:pt x="247904" y="12700"/>
                    <a:pt x="12700" y="247142"/>
                    <a:pt x="12700" y="536194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9550896" y="7840712"/>
            <a:ext cx="3486001" cy="435620"/>
            <a:chOff x="0" y="0"/>
            <a:chExt cx="4648002" cy="580827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4648002" cy="580827"/>
            </a:xfrm>
            <a:custGeom>
              <a:avLst/>
              <a:gdLst/>
              <a:ahLst/>
              <a:cxnLst/>
              <a:rect r="r" b="b" t="t" l="l"/>
              <a:pathLst>
                <a:path h="580827" w="4648002">
                  <a:moveTo>
                    <a:pt x="0" y="0"/>
                  </a:moveTo>
                  <a:lnTo>
                    <a:pt x="4648002" y="0"/>
                  </a:lnTo>
                  <a:lnTo>
                    <a:pt x="4648002" y="580827"/>
                  </a:lnTo>
                  <a:lnTo>
                    <a:pt x="0" y="580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19050"/>
              <a:ext cx="4648002" cy="59987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Deployment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9550896" y="8435280"/>
            <a:ext cx="7535466" cy="423862"/>
            <a:chOff x="0" y="0"/>
            <a:chExt cx="10047288" cy="56515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0047288" cy="565150"/>
            </a:xfrm>
            <a:custGeom>
              <a:avLst/>
              <a:gdLst/>
              <a:ahLst/>
              <a:cxnLst/>
              <a:rect r="r" b="b" t="t" l="l"/>
              <a:pathLst>
                <a:path h="565150" w="10047288">
                  <a:moveTo>
                    <a:pt x="0" y="0"/>
                  </a:moveTo>
                  <a:lnTo>
                    <a:pt x="10047288" y="0"/>
                  </a:lnTo>
                  <a:lnTo>
                    <a:pt x="10047288" y="565150"/>
                  </a:lnTo>
                  <a:lnTo>
                    <a:pt x="0" y="5651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85725"/>
              <a:ext cx="10047288" cy="6508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12"/>
                </a:lnSpc>
              </a:pPr>
              <a:r>
                <a:rPr lang="en-US" sz="2062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Cloud hosting on AWS or Google Cloud for scalability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47886" y="3446412"/>
            <a:ext cx="7126932" cy="890885"/>
            <a:chOff x="0" y="0"/>
            <a:chExt cx="9502577" cy="11878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502577" cy="1187847"/>
            </a:xfrm>
            <a:custGeom>
              <a:avLst/>
              <a:gdLst/>
              <a:ahLst/>
              <a:cxnLst/>
              <a:rect r="r" b="b" t="t" l="l"/>
              <a:pathLst>
                <a:path h="1187847" w="9502577">
                  <a:moveTo>
                    <a:pt x="0" y="0"/>
                  </a:moveTo>
                  <a:lnTo>
                    <a:pt x="9502577" y="0"/>
                  </a:lnTo>
                  <a:lnTo>
                    <a:pt x="9502577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502577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Module Overview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47886" y="5014169"/>
            <a:ext cx="3563391" cy="445294"/>
            <a:chOff x="0" y="0"/>
            <a:chExt cx="4751188" cy="59372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B2C Module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7886" y="5730180"/>
            <a:ext cx="5022949" cy="866775"/>
            <a:chOff x="0" y="0"/>
            <a:chExt cx="6697265" cy="11557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97265" cy="1155700"/>
            </a:xfrm>
            <a:custGeom>
              <a:avLst/>
              <a:gdLst/>
              <a:ahLst/>
              <a:cxnLst/>
              <a:rect r="r" b="b" t="t" l="l"/>
              <a:pathLst>
                <a:path h="1155700" w="6697265">
                  <a:moveTo>
                    <a:pt x="0" y="0"/>
                  </a:moveTo>
                  <a:lnTo>
                    <a:pt x="6697265" y="0"/>
                  </a:lnTo>
                  <a:lnTo>
                    <a:pt x="6697265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6697265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Traditional online retail with catalog and shopping cart.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641158" y="5014169"/>
            <a:ext cx="3563391" cy="445294"/>
            <a:chOff x="0" y="0"/>
            <a:chExt cx="4751188" cy="59372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C2B Module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641158" y="5730180"/>
            <a:ext cx="5022949" cy="866775"/>
            <a:chOff x="0" y="0"/>
            <a:chExt cx="6697265" cy="11557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697265" cy="1155700"/>
            </a:xfrm>
            <a:custGeom>
              <a:avLst/>
              <a:gdLst/>
              <a:ahLst/>
              <a:cxnLst/>
              <a:rect r="r" b="b" t="t" l="l"/>
              <a:pathLst>
                <a:path h="1155700" w="6697265">
                  <a:moveTo>
                    <a:pt x="0" y="0"/>
                  </a:moveTo>
                  <a:lnTo>
                    <a:pt x="6697265" y="0"/>
                  </a:lnTo>
                  <a:lnTo>
                    <a:pt x="6697265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76200"/>
              <a:ext cx="6697265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Consumers offer services to businesses, reversing typical roles.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334429" y="5014169"/>
            <a:ext cx="3563391" cy="445294"/>
            <a:chOff x="0" y="0"/>
            <a:chExt cx="4751188" cy="59372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B2B Module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334429" y="5730180"/>
            <a:ext cx="5022949" cy="866775"/>
            <a:chOff x="0" y="0"/>
            <a:chExt cx="6697265" cy="11557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697265" cy="1155700"/>
            </a:xfrm>
            <a:custGeom>
              <a:avLst/>
              <a:gdLst/>
              <a:ahLst/>
              <a:cxnLst/>
              <a:rect r="r" b="b" t="t" l="l"/>
              <a:pathLst>
                <a:path h="1155700" w="6697265">
                  <a:moveTo>
                    <a:pt x="0" y="0"/>
                  </a:moveTo>
                  <a:lnTo>
                    <a:pt x="6697265" y="0"/>
                  </a:lnTo>
                  <a:lnTo>
                    <a:pt x="6697265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76200"/>
              <a:ext cx="6697265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Facilitates wholesale business-to-business transactions effectively.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47886" y="1558677"/>
            <a:ext cx="8392865" cy="890885"/>
            <a:chOff x="0" y="0"/>
            <a:chExt cx="11190487" cy="11878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190487" cy="1187847"/>
            </a:xfrm>
            <a:custGeom>
              <a:avLst/>
              <a:gdLst/>
              <a:ahLst/>
              <a:cxnLst/>
              <a:rect r="r" b="b" t="t" l="l"/>
              <a:pathLst>
                <a:path h="1187847" w="11190487">
                  <a:moveTo>
                    <a:pt x="0" y="0"/>
                  </a:moveTo>
                  <a:lnTo>
                    <a:pt x="11190487" y="0"/>
                  </a:lnTo>
                  <a:lnTo>
                    <a:pt x="11190487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1190487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B2C Model Data Flow Cycle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305794" y="3369915"/>
            <a:ext cx="3563391" cy="445294"/>
            <a:chOff x="0" y="0"/>
            <a:chExt cx="4751188" cy="59372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Product Browsing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7886" y="3977580"/>
            <a:ext cx="4921300" cy="1300162"/>
            <a:chOff x="0" y="0"/>
            <a:chExt cx="6561733" cy="17335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561734" cy="1733550"/>
            </a:xfrm>
            <a:custGeom>
              <a:avLst/>
              <a:gdLst/>
              <a:ahLst/>
              <a:cxnLst/>
              <a:rect r="r" b="b" t="t" l="l"/>
              <a:pathLst>
                <a:path h="1733550" w="6561734">
                  <a:moveTo>
                    <a:pt x="0" y="0"/>
                  </a:moveTo>
                  <a:lnTo>
                    <a:pt x="6561734" y="0"/>
                  </a:lnTo>
                  <a:lnTo>
                    <a:pt x="6561734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6561733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Consumers explore the online catalog using filters and search options.</a:t>
              </a:r>
            </a:p>
          </p:txBody>
        </p:sp>
      </p:grpSp>
      <p:sp>
        <p:nvSpPr>
          <p:cNvPr name="Freeform 14" id="1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7786612" y="3963516"/>
            <a:ext cx="405110" cy="506463"/>
            <a:chOff x="0" y="0"/>
            <a:chExt cx="540147" cy="67528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40147" cy="675283"/>
            </a:xfrm>
            <a:custGeom>
              <a:avLst/>
              <a:gdLst/>
              <a:ahLst/>
              <a:cxnLst/>
              <a:rect r="r" b="b" t="t" l="l"/>
              <a:pathLst>
                <a:path h="675283" w="540147">
                  <a:moveTo>
                    <a:pt x="0" y="0"/>
                  </a:moveTo>
                  <a:lnTo>
                    <a:pt x="540147" y="0"/>
                  </a:lnTo>
                  <a:lnTo>
                    <a:pt x="540147" y="675283"/>
                  </a:lnTo>
                  <a:lnTo>
                    <a:pt x="0" y="6752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23825"/>
              <a:ext cx="540147" cy="7991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31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1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418665" y="3369915"/>
            <a:ext cx="3563391" cy="445294"/>
            <a:chOff x="0" y="0"/>
            <a:chExt cx="4751188" cy="59372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Order Placement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418665" y="3977580"/>
            <a:ext cx="4921449" cy="1300162"/>
            <a:chOff x="0" y="0"/>
            <a:chExt cx="6561932" cy="1733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561932" cy="1733550"/>
            </a:xfrm>
            <a:custGeom>
              <a:avLst/>
              <a:gdLst/>
              <a:ahLst/>
              <a:cxnLst/>
              <a:rect r="r" b="b" t="t" l="l"/>
              <a:pathLst>
                <a:path h="1733550" w="6561932">
                  <a:moveTo>
                    <a:pt x="0" y="0"/>
                  </a:moveTo>
                  <a:lnTo>
                    <a:pt x="6561932" y="0"/>
                  </a:lnTo>
                  <a:lnTo>
                    <a:pt x="6561932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76200"/>
              <a:ext cx="6561932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Customers add items to cart and proceed to checkout with secure payment.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0584135" y="4451821"/>
            <a:ext cx="405110" cy="506462"/>
            <a:chOff x="0" y="0"/>
            <a:chExt cx="540147" cy="67528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40147" cy="675283"/>
            </a:xfrm>
            <a:custGeom>
              <a:avLst/>
              <a:gdLst/>
              <a:ahLst/>
              <a:cxnLst/>
              <a:rect r="r" b="b" t="t" l="l"/>
              <a:pathLst>
                <a:path h="675283" w="540147">
                  <a:moveTo>
                    <a:pt x="0" y="0"/>
                  </a:moveTo>
                  <a:lnTo>
                    <a:pt x="540147" y="0"/>
                  </a:lnTo>
                  <a:lnTo>
                    <a:pt x="540147" y="675283"/>
                  </a:lnTo>
                  <a:lnTo>
                    <a:pt x="0" y="6752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23825"/>
              <a:ext cx="540147" cy="7991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31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2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2418665" y="6658272"/>
            <a:ext cx="3563391" cy="445294"/>
            <a:chOff x="0" y="0"/>
            <a:chExt cx="4751188" cy="59372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Order Processing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2418665" y="7265937"/>
            <a:ext cx="4921449" cy="866775"/>
            <a:chOff x="0" y="0"/>
            <a:chExt cx="6561932" cy="11557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561932" cy="1155700"/>
            </a:xfrm>
            <a:custGeom>
              <a:avLst/>
              <a:gdLst/>
              <a:ahLst/>
              <a:cxnLst/>
              <a:rect r="r" b="b" t="t" l="l"/>
              <a:pathLst>
                <a:path h="1155700" w="6561932">
                  <a:moveTo>
                    <a:pt x="0" y="0"/>
                  </a:moveTo>
                  <a:lnTo>
                    <a:pt x="6561932" y="0"/>
                  </a:lnTo>
                  <a:lnTo>
                    <a:pt x="6561932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76200"/>
              <a:ext cx="6561932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The platform validates payment and confirms the order details.</a:t>
              </a:r>
            </a:p>
          </p:txBody>
        </p:sp>
      </p:grpSp>
      <p:sp>
        <p:nvSpPr>
          <p:cNvPr name="Freeform 34" id="3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35" id="35"/>
          <p:cNvGrpSpPr/>
          <p:nvPr/>
        </p:nvGrpSpPr>
        <p:grpSpPr>
          <a:xfrm rot="0">
            <a:off x="10095830" y="7249344"/>
            <a:ext cx="405110" cy="506462"/>
            <a:chOff x="0" y="0"/>
            <a:chExt cx="540147" cy="67528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540147" cy="675283"/>
            </a:xfrm>
            <a:custGeom>
              <a:avLst/>
              <a:gdLst/>
              <a:ahLst/>
              <a:cxnLst/>
              <a:rect r="r" b="b" t="t" l="l"/>
              <a:pathLst>
                <a:path h="675283" w="540147">
                  <a:moveTo>
                    <a:pt x="0" y="0"/>
                  </a:moveTo>
                  <a:lnTo>
                    <a:pt x="540147" y="0"/>
                  </a:lnTo>
                  <a:lnTo>
                    <a:pt x="540147" y="675283"/>
                  </a:lnTo>
                  <a:lnTo>
                    <a:pt x="0" y="6752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123825"/>
              <a:ext cx="540147" cy="7991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31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3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2305794" y="6441579"/>
            <a:ext cx="3563391" cy="445294"/>
            <a:chOff x="0" y="0"/>
            <a:chExt cx="4751188" cy="59372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Delivery &amp; Feedback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947886" y="7049244"/>
            <a:ext cx="4921300" cy="1300162"/>
            <a:chOff x="0" y="0"/>
            <a:chExt cx="6561733" cy="173355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6561734" cy="1733550"/>
            </a:xfrm>
            <a:custGeom>
              <a:avLst/>
              <a:gdLst/>
              <a:ahLst/>
              <a:cxnLst/>
              <a:rect r="r" b="b" t="t" l="l"/>
              <a:pathLst>
                <a:path h="1733550" w="6561734">
                  <a:moveTo>
                    <a:pt x="0" y="0"/>
                  </a:moveTo>
                  <a:lnTo>
                    <a:pt x="6561734" y="0"/>
                  </a:lnTo>
                  <a:lnTo>
                    <a:pt x="6561734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76200"/>
              <a:ext cx="6561733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Products are shipped to customers; feedback is gathered for improvement.</a:t>
              </a:r>
            </a:p>
          </p:txBody>
        </p:sp>
      </p:grpSp>
      <p:sp>
        <p:nvSpPr>
          <p:cNvPr name="Freeform 44" id="4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45" id="45"/>
          <p:cNvGrpSpPr/>
          <p:nvPr/>
        </p:nvGrpSpPr>
        <p:grpSpPr>
          <a:xfrm rot="0">
            <a:off x="7298307" y="6761039"/>
            <a:ext cx="405110" cy="506462"/>
            <a:chOff x="0" y="0"/>
            <a:chExt cx="540147" cy="675283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540147" cy="675283"/>
            </a:xfrm>
            <a:custGeom>
              <a:avLst/>
              <a:gdLst/>
              <a:ahLst/>
              <a:cxnLst/>
              <a:rect r="r" b="b" t="t" l="l"/>
              <a:pathLst>
                <a:path h="675283" w="540147">
                  <a:moveTo>
                    <a:pt x="0" y="0"/>
                  </a:moveTo>
                  <a:lnTo>
                    <a:pt x="540147" y="0"/>
                  </a:lnTo>
                  <a:lnTo>
                    <a:pt x="540147" y="675283"/>
                  </a:lnTo>
                  <a:lnTo>
                    <a:pt x="0" y="6752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123825"/>
              <a:ext cx="540147" cy="7991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3187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47886" y="1558677"/>
            <a:ext cx="7126932" cy="890885"/>
            <a:chOff x="0" y="0"/>
            <a:chExt cx="9502577" cy="11878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502577" cy="1187847"/>
            </a:xfrm>
            <a:custGeom>
              <a:avLst/>
              <a:gdLst/>
              <a:ahLst/>
              <a:cxnLst/>
              <a:rect r="r" b="b" t="t" l="l"/>
              <a:pathLst>
                <a:path h="1187847" w="9502577">
                  <a:moveTo>
                    <a:pt x="0" y="0"/>
                  </a:moveTo>
                  <a:lnTo>
                    <a:pt x="9502577" y="0"/>
                  </a:lnTo>
                  <a:lnTo>
                    <a:pt x="9502577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502577" cy="12259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2E3C4E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C2B Model Explained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305794" y="3478262"/>
            <a:ext cx="3563391" cy="445294"/>
            <a:chOff x="0" y="0"/>
            <a:chExt cx="4751188" cy="59372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Consumer Offer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7886" y="4085927"/>
            <a:ext cx="4921300" cy="866775"/>
            <a:chOff x="0" y="0"/>
            <a:chExt cx="6561733" cy="11557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561734" cy="1155700"/>
            </a:xfrm>
            <a:custGeom>
              <a:avLst/>
              <a:gdLst/>
              <a:ahLst/>
              <a:cxnLst/>
              <a:rect r="r" b="b" t="t" l="l"/>
              <a:pathLst>
                <a:path h="1155700" w="6561734">
                  <a:moveTo>
                    <a:pt x="0" y="0"/>
                  </a:moveTo>
                  <a:lnTo>
                    <a:pt x="6561734" y="0"/>
                  </a:lnTo>
                  <a:lnTo>
                    <a:pt x="6561734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6561733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Consumers propose products or services to businesses.</a:t>
              </a:r>
            </a:p>
          </p:txBody>
        </p:sp>
      </p:grpSp>
      <p:sp>
        <p:nvSpPr>
          <p:cNvPr name="Freeform 14" id="14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 descr="preencoded.png"/>
          <p:cNvSpPr/>
          <p:nvPr/>
        </p:nvSpPr>
        <p:spPr>
          <a:xfrm flipH="false" flipV="false" rot="0">
            <a:off x="7786612" y="3963516"/>
            <a:ext cx="405110" cy="506462"/>
          </a:xfrm>
          <a:custGeom>
            <a:avLst/>
            <a:gdLst/>
            <a:ahLst/>
            <a:cxnLst/>
            <a:rect r="r" b="b" t="t" l="l"/>
            <a:pathLst>
              <a:path h="506462" w="405110">
                <a:moveTo>
                  <a:pt x="0" y="0"/>
                </a:moveTo>
                <a:lnTo>
                  <a:pt x="405110" y="0"/>
                </a:lnTo>
                <a:lnTo>
                  <a:pt x="405110" y="506463"/>
                </a:lnTo>
                <a:lnTo>
                  <a:pt x="0" y="5064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15" t="0" r="-715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2418665" y="3478262"/>
            <a:ext cx="3563391" cy="445294"/>
            <a:chOff x="0" y="0"/>
            <a:chExt cx="4751188" cy="59372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Business Review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418665" y="4085927"/>
            <a:ext cx="4921449" cy="866775"/>
            <a:chOff x="0" y="0"/>
            <a:chExt cx="6561932" cy="11557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561932" cy="1155700"/>
            </a:xfrm>
            <a:custGeom>
              <a:avLst/>
              <a:gdLst/>
              <a:ahLst/>
              <a:cxnLst/>
              <a:rect r="r" b="b" t="t" l="l"/>
              <a:pathLst>
                <a:path h="1155700" w="6561932">
                  <a:moveTo>
                    <a:pt x="0" y="0"/>
                  </a:moveTo>
                  <a:lnTo>
                    <a:pt x="6561932" y="0"/>
                  </a:lnTo>
                  <a:lnTo>
                    <a:pt x="6561932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76200"/>
              <a:ext cx="6561932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Businesses evaluate consumer offers and decide on acceptance.</a:t>
              </a:r>
            </a:p>
          </p:txBody>
        </p:sp>
      </p:grpSp>
      <p:sp>
        <p:nvSpPr>
          <p:cNvPr name="Freeform 22" id="22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3" id="23" descr="preencoded.png"/>
          <p:cNvSpPr/>
          <p:nvPr/>
        </p:nvSpPr>
        <p:spPr>
          <a:xfrm flipH="false" flipV="false" rot="0">
            <a:off x="10584135" y="4451821"/>
            <a:ext cx="405110" cy="506462"/>
          </a:xfrm>
          <a:custGeom>
            <a:avLst/>
            <a:gdLst/>
            <a:ahLst/>
            <a:cxnLst/>
            <a:rect r="r" b="b" t="t" l="l"/>
            <a:pathLst>
              <a:path h="506462" w="405110">
                <a:moveTo>
                  <a:pt x="0" y="0"/>
                </a:moveTo>
                <a:lnTo>
                  <a:pt x="405110" y="0"/>
                </a:lnTo>
                <a:lnTo>
                  <a:pt x="405110" y="506463"/>
                </a:lnTo>
                <a:lnTo>
                  <a:pt x="0" y="5064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715" t="0" r="-715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12418665" y="6549926"/>
            <a:ext cx="3563391" cy="445294"/>
            <a:chOff x="0" y="0"/>
            <a:chExt cx="4751188" cy="59372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Transaction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418665" y="7157591"/>
            <a:ext cx="4921449" cy="866775"/>
            <a:chOff x="0" y="0"/>
            <a:chExt cx="6561932" cy="11557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561932" cy="1155700"/>
            </a:xfrm>
            <a:custGeom>
              <a:avLst/>
              <a:gdLst/>
              <a:ahLst/>
              <a:cxnLst/>
              <a:rect r="r" b="b" t="t" l="l"/>
              <a:pathLst>
                <a:path h="1155700" w="6561932">
                  <a:moveTo>
                    <a:pt x="0" y="0"/>
                  </a:moveTo>
                  <a:lnTo>
                    <a:pt x="6561932" y="0"/>
                  </a:lnTo>
                  <a:lnTo>
                    <a:pt x="6561932" y="1155700"/>
                  </a:lnTo>
                  <a:lnTo>
                    <a:pt x="0" y="11557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76200"/>
              <a:ext cx="6561932" cy="12319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Accepted offers lead to transactions with agreed terms.</a:t>
              </a:r>
            </a:p>
          </p:txBody>
        </p:sp>
      </p:grpSp>
      <p:sp>
        <p:nvSpPr>
          <p:cNvPr name="Freeform 30" id="30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31" id="31" descr="preencoded.png"/>
          <p:cNvSpPr/>
          <p:nvPr/>
        </p:nvSpPr>
        <p:spPr>
          <a:xfrm flipH="false" flipV="false" rot="0">
            <a:off x="10095830" y="7249344"/>
            <a:ext cx="405110" cy="506462"/>
          </a:xfrm>
          <a:custGeom>
            <a:avLst/>
            <a:gdLst/>
            <a:ahLst/>
            <a:cxnLst/>
            <a:rect r="r" b="b" t="t" l="l"/>
            <a:pathLst>
              <a:path h="506462" w="405110">
                <a:moveTo>
                  <a:pt x="0" y="0"/>
                </a:moveTo>
                <a:lnTo>
                  <a:pt x="405110" y="0"/>
                </a:lnTo>
                <a:lnTo>
                  <a:pt x="405110" y="506462"/>
                </a:lnTo>
                <a:lnTo>
                  <a:pt x="0" y="50646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715" t="0" r="-715" b="0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0">
            <a:off x="2305794" y="6333232"/>
            <a:ext cx="3563391" cy="445294"/>
            <a:chOff x="0" y="0"/>
            <a:chExt cx="4751188" cy="59372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00"/>
                </a:lnSpc>
              </a:pPr>
              <a:r>
                <a:rPr lang="en-US" sz="2750" b="true">
                  <a:solidFill>
                    <a:srgbClr val="384653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Feedback Loop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947886" y="6940897"/>
            <a:ext cx="4921300" cy="1300162"/>
            <a:chOff x="0" y="0"/>
            <a:chExt cx="6561733" cy="173355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6561734" cy="1733550"/>
            </a:xfrm>
            <a:custGeom>
              <a:avLst/>
              <a:gdLst/>
              <a:ahLst/>
              <a:cxnLst/>
              <a:rect r="r" b="b" t="t" l="l"/>
              <a:pathLst>
                <a:path h="1733550" w="6561734">
                  <a:moveTo>
                    <a:pt x="0" y="0"/>
                  </a:moveTo>
                  <a:lnTo>
                    <a:pt x="6561734" y="0"/>
                  </a:lnTo>
                  <a:lnTo>
                    <a:pt x="6561734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76200"/>
              <a:ext cx="6561733" cy="18097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374"/>
                </a:lnSpc>
              </a:pPr>
              <a:r>
                <a:rPr lang="en-US" sz="2125">
                  <a:solidFill>
                    <a:srgbClr val="38465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Consumers and businesses exchange feedback to improve future offers.</a:t>
              </a:r>
            </a:p>
          </p:txBody>
        </p:sp>
      </p:grpSp>
      <p:sp>
        <p:nvSpPr>
          <p:cNvPr name="Freeform 38" id="38" descr="preencoded.png"/>
          <p:cNvSpPr/>
          <p:nvPr/>
        </p:nvSpPr>
        <p:spPr>
          <a:xfrm flipH="false" flipV="false" rot="0">
            <a:off x="6275337" y="2991148"/>
            <a:ext cx="5737175" cy="5737175"/>
          </a:xfrm>
          <a:custGeom>
            <a:avLst/>
            <a:gdLst/>
            <a:ahLst/>
            <a:cxnLst/>
            <a:rect r="r" b="b" t="t" l="l"/>
            <a:pathLst>
              <a:path h="5737175" w="5737175">
                <a:moveTo>
                  <a:pt x="0" y="0"/>
                </a:moveTo>
                <a:lnTo>
                  <a:pt x="5737175" y="0"/>
                </a:lnTo>
                <a:lnTo>
                  <a:pt x="5737175" y="5737174"/>
                </a:lnTo>
                <a:lnTo>
                  <a:pt x="0" y="573717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39" id="39" descr="preencoded.png"/>
          <p:cNvSpPr/>
          <p:nvPr/>
        </p:nvSpPr>
        <p:spPr>
          <a:xfrm flipH="false" flipV="false" rot="0">
            <a:off x="7298307" y="6761039"/>
            <a:ext cx="405110" cy="506462"/>
          </a:xfrm>
          <a:custGeom>
            <a:avLst/>
            <a:gdLst/>
            <a:ahLst/>
            <a:cxnLst/>
            <a:rect r="r" b="b" t="t" l="l"/>
            <a:pathLst>
              <a:path h="506462" w="405110">
                <a:moveTo>
                  <a:pt x="0" y="0"/>
                </a:moveTo>
                <a:lnTo>
                  <a:pt x="405110" y="0"/>
                </a:lnTo>
                <a:lnTo>
                  <a:pt x="405110" y="506462"/>
                </a:lnTo>
                <a:lnTo>
                  <a:pt x="0" y="50646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715" t="0" r="-715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DAGn2vCGkDM</dc:identifier>
  <dcterms:modified xsi:type="dcterms:W3CDTF">2011-08-01T06:04:30Z</dcterms:modified>
  <cp:revision>1</cp:revision>
  <dc:title>Sustainable-E-Commerce-Platform-Integrating-B2C-C2B-and-B2B-Models (1).pptx</dc:title>
</cp:coreProperties>
</file>

<file path=docProps/thumbnail.jpeg>
</file>